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98" r:id="rId2"/>
    <p:sldId id="318" r:id="rId3"/>
    <p:sldId id="31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5607"/>
    <p:restoredTop sz="48935" autoAdjust="0"/>
  </p:normalViewPr>
  <p:slideViewPr>
    <p:cSldViewPr snapToGrid="0" snapToObjects="1">
      <p:cViewPr varScale="1">
        <p:scale>
          <a:sx n="60" d="100"/>
          <a:sy n="60" d="100"/>
        </p:scale>
        <p:origin x="358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8504C8-C829-174B-B898-D7BD3E506838}" type="datetimeFigureOut">
              <a:rPr lang="en-US" smtClean="0"/>
              <a:pPr/>
              <a:t>6/13/17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578316-88A4-3B41-8717-211137542E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elpais.com/elpaismedia/ultimahora/media/200911/28/cultura/20091128elpepucul_1_Pes_PDF.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lvl="0"/>
            <a:r>
              <a:rPr lang="en-US" dirty="0" smtClean="0"/>
              <a:t>[10:55-11]</a:t>
            </a:r>
          </a:p>
          <a:p>
            <a:pPr lvl="0"/>
            <a:endParaRPr lang="en-US" dirty="0" smtClean="0"/>
          </a:p>
          <a:p>
            <a:pPr lvl="0"/>
            <a:r>
              <a:rPr lang="en-US" sz="1200" kern="1200" baseline="0" dirty="0" smtClean="0">
                <a:solidFill>
                  <a:schemeClr val="tx1"/>
                </a:solidFill>
                <a:latin typeface="+mn-lt"/>
                <a:ea typeface="+mn-ea"/>
                <a:cs typeface="+mn-cs"/>
              </a:rPr>
              <a:t>In closing I want to spend just 10 minutes talking about something bigger than each of you as individuals.</a:t>
            </a:r>
          </a:p>
          <a:p>
            <a:pPr lvl="0"/>
            <a:endParaRPr lang="en-US" sz="1200" kern="1200" baseline="0" dirty="0" smtClean="0">
              <a:solidFill>
                <a:schemeClr val="tx1"/>
              </a:solidFill>
              <a:latin typeface="+mn-lt"/>
              <a:ea typeface="+mn-ea"/>
              <a:cs typeface="+mn-cs"/>
            </a:endParaRPr>
          </a:p>
          <a:p>
            <a:pPr lvl="0"/>
            <a:endParaRPr lang="en-US" baseline="0" dirty="0" smtClean="0"/>
          </a:p>
          <a:p>
            <a:pPr lvl="0"/>
            <a:r>
              <a:rPr lang="en-US" b="1" baseline="0" dirty="0" smtClean="0"/>
              <a:t>11 nations: </a:t>
            </a:r>
            <a:r>
              <a:rPr lang="en-US" sz="1200" b="1" kern="1200" dirty="0" smtClean="0">
                <a:solidFill>
                  <a:schemeClr val="tx1"/>
                </a:solidFill>
                <a:latin typeface="+mn-lt"/>
                <a:ea typeface="+mn-ea"/>
                <a:cs typeface="+mn-cs"/>
              </a:rPr>
              <a:t>Argentina, Bolivia, Brazil, Colombia, Ecuador, Guatemala, Mexico, Nicaragua, Paraguay, </a:t>
            </a:r>
            <a:r>
              <a:rPr lang="en-US" sz="1200" b="1" kern="1200" dirty="0" err="1" smtClean="0">
                <a:solidFill>
                  <a:schemeClr val="tx1"/>
                </a:solidFill>
                <a:latin typeface="+mn-lt"/>
                <a:ea typeface="+mn-ea"/>
                <a:cs typeface="+mn-cs"/>
              </a:rPr>
              <a:t>Perú</a:t>
            </a:r>
            <a:r>
              <a:rPr lang="en-US" sz="1200" b="1" kern="1200" dirty="0" smtClean="0">
                <a:solidFill>
                  <a:schemeClr val="tx1"/>
                </a:solidFill>
                <a:latin typeface="+mn-lt"/>
                <a:ea typeface="+mn-ea"/>
                <a:cs typeface="+mn-cs"/>
              </a:rPr>
              <a:t>, Venezuela</a:t>
            </a:r>
            <a:r>
              <a:rPr lang="en-US" b="1" dirty="0" smtClean="0"/>
              <a:t> </a:t>
            </a:r>
            <a:r>
              <a:rPr lang="en-US" b="1" baseline="0" dirty="0" smtClean="0"/>
              <a:t> </a:t>
            </a:r>
          </a:p>
          <a:p>
            <a:pPr lvl="0"/>
            <a:endParaRPr lang="en-US" b="1" baseline="0" dirty="0" smtClean="0"/>
          </a:p>
          <a:p>
            <a:pPr lvl="0"/>
            <a:r>
              <a:rPr lang="en-US" b="1" baseline="0" dirty="0" smtClean="0"/>
              <a:t>4 other nations: </a:t>
            </a:r>
            <a:r>
              <a:rPr lang="en-US" sz="1200" b="1" kern="1200" dirty="0" smtClean="0">
                <a:solidFill>
                  <a:schemeClr val="tx1"/>
                </a:solidFill>
                <a:latin typeface="+mn-lt"/>
                <a:ea typeface="+mn-ea"/>
                <a:cs typeface="+mn-cs"/>
              </a:rPr>
              <a:t>Chile, El Salvador, Honduras, Panama</a:t>
            </a:r>
            <a:r>
              <a:rPr lang="en-US" b="1" dirty="0" smtClean="0"/>
              <a:t> </a:t>
            </a:r>
          </a:p>
          <a:p>
            <a:pPr lvl="0"/>
            <a:endParaRPr lang="en-US" b="1" baseline="0" dirty="0" smtClean="0"/>
          </a:p>
          <a:p>
            <a:pPr lvl="0"/>
            <a:r>
              <a:rPr lang="en-US" b="1" baseline="0" dirty="0" smtClean="0"/>
              <a:t>Which 5?</a:t>
            </a:r>
          </a:p>
          <a:p>
            <a:pPr lvl="0"/>
            <a:r>
              <a:rPr lang="en-US" b="1" baseline="0" dirty="0" err="1" smtClean="0"/>
              <a:t>Perú</a:t>
            </a:r>
            <a:r>
              <a:rPr lang="en-US" b="1" baseline="0" dirty="0" smtClean="0"/>
              <a:t> – 27%</a:t>
            </a:r>
          </a:p>
          <a:p>
            <a:pPr lvl="0"/>
            <a:r>
              <a:rPr lang="en-US" b="1" baseline="0" dirty="0" smtClean="0"/>
              <a:t>México – 26%</a:t>
            </a:r>
          </a:p>
          <a:p>
            <a:pPr lvl="0"/>
            <a:r>
              <a:rPr lang="en-US" b="1" baseline="0" dirty="0" smtClean="0"/>
              <a:t>Guatemala – 15%</a:t>
            </a:r>
          </a:p>
          <a:p>
            <a:pPr lvl="0"/>
            <a:r>
              <a:rPr lang="en-US" b="1" baseline="0" dirty="0" smtClean="0"/>
              <a:t>Bolivia – 12%</a:t>
            </a:r>
          </a:p>
          <a:p>
            <a:pPr lvl="0"/>
            <a:r>
              <a:rPr lang="en-US" b="1" baseline="0" dirty="0" smtClean="0"/>
              <a:t>Ecuador – 8%</a:t>
            </a:r>
          </a:p>
          <a:p>
            <a:pPr lv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a:endParaRPr lang="en-US" dirty="0" smtClean="0"/>
          </a:p>
          <a:p>
            <a:pPr lvl="0"/>
            <a:r>
              <a:rPr lang="en-US" dirty="0" smtClean="0"/>
              <a:t>As opposed to US monolingual and ethnocentrism</a:t>
            </a:r>
          </a:p>
          <a:p>
            <a:pPr lvl="0"/>
            <a:r>
              <a:rPr lang="en-US" dirty="0" smtClean="0"/>
              <a:t>Talk a bit of history, colonization</a:t>
            </a:r>
          </a:p>
          <a:p>
            <a:pPr lvl="0"/>
            <a:endParaRPr lang="en-US" sz="1200" kern="1200" dirty="0" smtClean="0">
              <a:solidFill>
                <a:schemeClr val="tx1"/>
              </a:solidFill>
              <a:latin typeface="+mn-lt"/>
              <a:ea typeface="+mn-ea"/>
              <a:cs typeface="+mn-cs"/>
            </a:endParaRPr>
          </a:p>
          <a:p>
            <a:pPr lvl="0"/>
            <a:r>
              <a:rPr lang="en-US" dirty="0" err="1" smtClean="0"/>
              <a:t>Evo</a:t>
            </a:r>
            <a:r>
              <a:rPr lang="en-US" dirty="0" smtClean="0"/>
              <a:t> Morales,</a:t>
            </a:r>
            <a:r>
              <a:rPr lang="en-US" baseline="0" dirty="0" smtClean="0"/>
              <a:t> Bolivia, </a:t>
            </a:r>
            <a:r>
              <a:rPr lang="en-US" baseline="0" dirty="0" err="1" smtClean="0"/>
              <a:t>Aymara</a:t>
            </a:r>
            <a:r>
              <a:rPr lang="en-US" baseline="0" dirty="0" smtClean="0"/>
              <a:t> (2005)</a:t>
            </a:r>
          </a:p>
          <a:p>
            <a:pPr lvl="0"/>
            <a:r>
              <a:rPr lang="en-US" baseline="0" dirty="0" smtClean="0"/>
              <a:t>Rafael Correa, Ecuador, </a:t>
            </a:r>
            <a:r>
              <a:rPr lang="en-US" baseline="0" dirty="0" err="1" smtClean="0"/>
              <a:t>mestizo</a:t>
            </a:r>
            <a:r>
              <a:rPr lang="en-US" baseline="0" smtClean="0"/>
              <a:t> (2006)</a:t>
            </a:r>
          </a:p>
          <a:p>
            <a:pPr lvl="0"/>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8578316-88A4-3B41-8717-211137542EC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b="0" dirty="0" smtClean="0"/>
              <a:t>[11-11:05]</a:t>
            </a:r>
          </a:p>
          <a:p>
            <a:pPr lvl="0"/>
            <a:endParaRPr lang="en-US" b="1" dirty="0" smtClean="0"/>
          </a:p>
          <a:p>
            <a:pPr lvl="0"/>
            <a:r>
              <a:rPr lang="en-US" b="1" dirty="0" smtClean="0"/>
              <a:t>Amy Chua, World on Fire</a:t>
            </a:r>
          </a:p>
          <a:p>
            <a:pPr lvl="0"/>
            <a:endParaRPr lang="en-US" dirty="0" smtClean="0"/>
          </a:p>
          <a:p>
            <a:pPr lvl="0"/>
            <a:r>
              <a:rPr lang="en-US" dirty="0" err="1" smtClean="0"/>
              <a:t>Pachamama</a:t>
            </a:r>
            <a:r>
              <a:rPr lang="en-US" dirty="0" smtClean="0"/>
              <a:t> is supreme goddess of </a:t>
            </a:r>
            <a:r>
              <a:rPr lang="en-US" dirty="0" err="1" smtClean="0"/>
              <a:t>Aymara</a:t>
            </a:r>
            <a:r>
              <a:rPr lang="en-US" dirty="0" smtClean="0"/>
              <a:t> and Quechua</a:t>
            </a:r>
          </a:p>
          <a:p>
            <a:pPr lvl="0"/>
            <a:r>
              <a:rPr lang="en-US" dirty="0" smtClean="0"/>
              <a:t>Good living = </a:t>
            </a:r>
            <a:r>
              <a:rPr lang="en-US" dirty="0" err="1" smtClean="0"/>
              <a:t>alli</a:t>
            </a:r>
            <a:r>
              <a:rPr lang="en-US" dirty="0" smtClean="0"/>
              <a:t> </a:t>
            </a:r>
            <a:r>
              <a:rPr lang="en-US" dirty="0" err="1" smtClean="0"/>
              <a:t>kawsay</a:t>
            </a:r>
            <a:r>
              <a:rPr lang="en-US" dirty="0" smtClean="0"/>
              <a:t> in Ecuador, </a:t>
            </a:r>
            <a:r>
              <a:rPr lang="en-US" dirty="0" err="1" smtClean="0"/>
              <a:t>suma</a:t>
            </a:r>
            <a:r>
              <a:rPr lang="en-US" dirty="0" smtClean="0"/>
              <a:t> </a:t>
            </a:r>
            <a:r>
              <a:rPr lang="en-US" dirty="0" err="1" smtClean="0"/>
              <a:t>gamaña</a:t>
            </a:r>
            <a:r>
              <a:rPr lang="en-US" dirty="0" smtClean="0"/>
              <a:t> in Bolivia</a:t>
            </a:r>
          </a:p>
          <a:p>
            <a:pPr lvl="0"/>
            <a:r>
              <a:rPr lang="en-US" dirty="0" smtClean="0"/>
              <a:t>Harmonious living = </a:t>
            </a:r>
            <a:r>
              <a:rPr lang="en-US" dirty="0" err="1" smtClean="0"/>
              <a:t>ñandereko</a:t>
            </a:r>
            <a:r>
              <a:rPr lang="en-US" dirty="0" smtClean="0"/>
              <a:t> in Bolivia</a:t>
            </a:r>
          </a:p>
          <a:p>
            <a:pPr lvl="0"/>
            <a:endParaRPr lang="en-US" dirty="0" smtClean="0"/>
          </a:p>
        </p:txBody>
      </p:sp>
      <p:sp>
        <p:nvSpPr>
          <p:cNvPr id="4" name="Slide Number Placeholder 3"/>
          <p:cNvSpPr>
            <a:spLocks noGrp="1"/>
          </p:cNvSpPr>
          <p:nvPr>
            <p:ph type="sldNum" sz="quarter" idx="10"/>
          </p:nvPr>
        </p:nvSpPr>
        <p:spPr/>
        <p:txBody>
          <a:bodyPr/>
          <a:lstStyle/>
          <a:p>
            <a:fld id="{58578316-88A4-3B41-8717-211137542EC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lvl="0"/>
            <a:r>
              <a:rPr lang="en-US" sz="1200" b="0" kern="1200" dirty="0" smtClean="0">
                <a:solidFill>
                  <a:schemeClr val="tx1"/>
                </a:solidFill>
                <a:latin typeface="+mn-lt"/>
                <a:ea typeface="+mn-ea"/>
                <a:cs typeface="+mn-cs"/>
              </a:rPr>
              <a:t>[11:05-11:10]</a:t>
            </a:r>
          </a:p>
          <a:p>
            <a:pPr lvl="0"/>
            <a:r>
              <a:rPr lang="en-US" sz="1200" b="0" kern="1200" dirty="0" smtClean="0">
                <a:solidFill>
                  <a:schemeClr val="tx1"/>
                </a:solidFill>
                <a:latin typeface="+mn-lt"/>
                <a:ea typeface="+mn-ea"/>
                <a:cs typeface="+mn-cs"/>
              </a:rPr>
              <a:t>Back to 3 competencies</a:t>
            </a:r>
          </a:p>
          <a:p>
            <a:pPr lvl="0"/>
            <a:endParaRPr lang="en-US" sz="1200" b="0" kern="1200" dirty="0" smtClean="0">
              <a:solidFill>
                <a:schemeClr val="tx1"/>
              </a:solidFill>
              <a:latin typeface="+mn-lt"/>
              <a:ea typeface="+mn-ea"/>
              <a:cs typeface="+mn-cs"/>
            </a:endParaRPr>
          </a:p>
          <a:p>
            <a:pPr lvl="0"/>
            <a:r>
              <a:rPr lang="en-US" sz="1200" b="0" kern="1200" dirty="0" smtClean="0">
                <a:solidFill>
                  <a:schemeClr val="tx1"/>
                </a:solidFill>
                <a:latin typeface="+mn-lt"/>
                <a:ea typeface="+mn-ea"/>
                <a:cs typeface="+mn-cs"/>
              </a:rPr>
              <a:t>Monday, 30 November 2009 Latin American History Makers</a:t>
            </a:r>
          </a:p>
          <a:p>
            <a:pPr lvl="0"/>
            <a:r>
              <a:rPr lang="en-US" sz="1200" b="0" kern="1200" dirty="0" smtClean="0">
                <a:solidFill>
                  <a:schemeClr val="tx1"/>
                </a:solidFill>
                <a:latin typeface="+mn-lt"/>
                <a:ea typeface="+mn-ea"/>
                <a:cs typeface="+mn-cs"/>
              </a:rPr>
              <a:t>The ever excellent weekly literary supplement </a:t>
            </a:r>
            <a:r>
              <a:rPr lang="en-US" sz="1200" b="0" i="1" kern="1200" dirty="0" err="1" smtClean="0">
                <a:solidFill>
                  <a:schemeClr val="tx1"/>
                </a:solidFill>
                <a:latin typeface="+mn-lt"/>
                <a:ea typeface="+mn-ea"/>
                <a:cs typeface="+mn-cs"/>
              </a:rPr>
              <a:t>Babelia</a:t>
            </a:r>
            <a:r>
              <a:rPr lang="en-US" sz="1200" b="0" i="1" kern="1200" dirty="0" smtClean="0">
                <a:solidFill>
                  <a:schemeClr val="tx1"/>
                </a:solidFill>
                <a:latin typeface="+mn-lt"/>
                <a:ea typeface="+mn-ea"/>
                <a:cs typeface="+mn-cs"/>
              </a:rPr>
              <a:t> in El País (</a:t>
            </a:r>
            <a:r>
              <a:rPr lang="en-US" sz="1200" b="0" i="1" kern="1200" dirty="0" err="1" smtClean="0">
                <a:solidFill>
                  <a:schemeClr val="tx1"/>
                </a:solidFill>
                <a:latin typeface="+mn-lt"/>
                <a:ea typeface="+mn-ea"/>
                <a:cs typeface="+mn-cs"/>
              </a:rPr>
              <a:t>Cadíz</a:t>
            </a:r>
            <a:r>
              <a:rPr lang="en-US" sz="1200" b="0" i="1" kern="1200" dirty="0" smtClean="0">
                <a:solidFill>
                  <a:schemeClr val="tx1"/>
                </a:solidFill>
                <a:latin typeface="+mn-lt"/>
                <a:ea typeface="+mn-ea"/>
                <a:cs typeface="+mn-cs"/>
              </a:rPr>
              <a:t>, Spain) is devoted this week to Latin America. As part of its special edition it asked 100 Latin American personalities to choose the ten </a:t>
            </a:r>
            <a:r>
              <a:rPr lang="en-US" sz="1200" b="0" i="1" kern="1200" dirty="0" err="1" smtClean="0">
                <a:solidFill>
                  <a:schemeClr val="tx1"/>
                </a:solidFill>
                <a:latin typeface="+mn-lt"/>
                <a:ea typeface="+mn-ea"/>
                <a:cs typeface="+mn-cs"/>
              </a:rPr>
              <a:t>hispanoamericanos</a:t>
            </a:r>
            <a:r>
              <a:rPr lang="en-US" sz="1200" b="0" i="1" kern="1200" dirty="0" smtClean="0">
                <a:solidFill>
                  <a:schemeClr val="tx1"/>
                </a:solidFill>
                <a:latin typeface="+mn-lt"/>
                <a:ea typeface="+mn-ea"/>
                <a:cs typeface="+mn-cs"/>
              </a:rPr>
              <a:t> who have most marked the last 200 years of Latin American history. The participants included a diverse list of politicians, academics, writers, scientists, artists, musicians, etc. from the full range of </a:t>
            </a:r>
            <a:r>
              <a:rPr lang="en-US" sz="1200" b="0" i="1" kern="1200" dirty="0" err="1" smtClean="0">
                <a:solidFill>
                  <a:schemeClr val="tx1"/>
                </a:solidFill>
                <a:latin typeface="+mn-lt"/>
                <a:ea typeface="+mn-ea"/>
                <a:cs typeface="+mn-cs"/>
              </a:rPr>
              <a:t>hispanoamericano</a:t>
            </a:r>
            <a:r>
              <a:rPr lang="en-US" sz="1200" b="0" i="1" kern="1200" dirty="0" smtClean="0">
                <a:solidFill>
                  <a:schemeClr val="tx1"/>
                </a:solidFill>
                <a:latin typeface="+mn-lt"/>
                <a:ea typeface="+mn-ea"/>
                <a:cs typeface="+mn-cs"/>
              </a:rPr>
              <a:t> countries. The top ten figures were:</a:t>
            </a:r>
          </a:p>
          <a:p>
            <a:pPr marL="228600" lvl="0" indent="-228600">
              <a:buAutoNum type="arabicPeriod"/>
            </a:pPr>
            <a:r>
              <a:rPr lang="en-US" sz="1200" b="0" i="1" kern="1200" dirty="0" err="1" smtClean="0">
                <a:solidFill>
                  <a:schemeClr val="tx1"/>
                </a:solidFill>
                <a:latin typeface="+mn-lt"/>
                <a:ea typeface="+mn-ea"/>
                <a:cs typeface="+mn-cs"/>
              </a:rPr>
              <a:t>Simón</a:t>
            </a:r>
            <a:r>
              <a:rPr lang="en-US" sz="1200" b="0" i="1" kern="1200" dirty="0" smtClean="0">
                <a:solidFill>
                  <a:schemeClr val="tx1"/>
                </a:solidFill>
                <a:latin typeface="+mn-lt"/>
                <a:ea typeface="+mn-ea"/>
                <a:cs typeface="+mn-cs"/>
              </a:rPr>
              <a:t> Bolívar</a:t>
            </a:r>
          </a:p>
          <a:p>
            <a:pPr marL="228600" lvl="0" indent="-228600">
              <a:buAutoNum type="arabicPeriod"/>
            </a:pPr>
            <a:r>
              <a:rPr lang="en-US" sz="1200" b="0" i="1" kern="1200" dirty="0" smtClean="0">
                <a:solidFill>
                  <a:schemeClr val="tx1"/>
                </a:solidFill>
                <a:latin typeface="+mn-lt"/>
                <a:ea typeface="+mn-ea"/>
                <a:cs typeface="+mn-cs"/>
              </a:rPr>
              <a:t>Fidel Castro</a:t>
            </a:r>
          </a:p>
          <a:p>
            <a:pPr marL="228600" lvl="0" indent="-228600">
              <a:buAutoNum type="arabicPeriod"/>
            </a:pPr>
            <a:r>
              <a:rPr lang="en-US" sz="1200" b="0" i="1" kern="1200" dirty="0" err="1" smtClean="0">
                <a:solidFill>
                  <a:schemeClr val="tx1"/>
                </a:solidFill>
                <a:latin typeface="+mn-lt"/>
                <a:ea typeface="+mn-ea"/>
                <a:cs typeface="+mn-cs"/>
              </a:rPr>
              <a:t>Che</a:t>
            </a:r>
            <a:r>
              <a:rPr lang="en-US" sz="1200" b="0" i="1" kern="1200" dirty="0" smtClean="0">
                <a:solidFill>
                  <a:schemeClr val="tx1"/>
                </a:solidFill>
                <a:latin typeface="+mn-lt"/>
                <a:ea typeface="+mn-ea"/>
                <a:cs typeface="+mn-cs"/>
              </a:rPr>
              <a:t> Guevara</a:t>
            </a:r>
          </a:p>
          <a:p>
            <a:pPr marL="228600" lvl="0" indent="-228600">
              <a:buAutoNum type="arabicPeriod"/>
            </a:pPr>
            <a:r>
              <a:rPr lang="en-US" sz="1200" b="0" i="1" kern="1200" dirty="0" smtClean="0">
                <a:solidFill>
                  <a:schemeClr val="tx1"/>
                </a:solidFill>
                <a:latin typeface="+mn-lt"/>
                <a:ea typeface="+mn-ea"/>
                <a:cs typeface="+mn-cs"/>
              </a:rPr>
              <a:t>José </a:t>
            </a:r>
            <a:r>
              <a:rPr lang="en-US" sz="1200" b="0" i="1" kern="1200" dirty="0" err="1" smtClean="0">
                <a:solidFill>
                  <a:schemeClr val="tx1"/>
                </a:solidFill>
                <a:latin typeface="+mn-lt"/>
                <a:ea typeface="+mn-ea"/>
                <a:cs typeface="+mn-cs"/>
              </a:rPr>
              <a:t>Martí</a:t>
            </a:r>
            <a:endParaRPr lang="en-US" sz="1200" b="0" i="1" kern="1200" dirty="0" smtClean="0">
              <a:solidFill>
                <a:schemeClr val="tx1"/>
              </a:solidFill>
              <a:latin typeface="+mn-lt"/>
              <a:ea typeface="+mn-ea"/>
              <a:cs typeface="+mn-cs"/>
            </a:endParaRPr>
          </a:p>
          <a:p>
            <a:pPr marL="228600" lvl="0" indent="-228600">
              <a:buAutoNum type="arabicPeriod"/>
            </a:pPr>
            <a:r>
              <a:rPr lang="en-US" sz="1200" b="0" i="1" kern="1200" dirty="0" smtClean="0">
                <a:solidFill>
                  <a:schemeClr val="tx1"/>
                </a:solidFill>
                <a:latin typeface="+mn-lt"/>
                <a:ea typeface="+mn-ea"/>
                <a:cs typeface="+mn-cs"/>
              </a:rPr>
              <a:t>José de San </a:t>
            </a:r>
            <a:r>
              <a:rPr lang="en-US" sz="1200" b="0" i="1" kern="1200" dirty="0" err="1" smtClean="0">
                <a:solidFill>
                  <a:schemeClr val="tx1"/>
                </a:solidFill>
                <a:latin typeface="+mn-lt"/>
                <a:ea typeface="+mn-ea"/>
                <a:cs typeface="+mn-cs"/>
              </a:rPr>
              <a:t>Martín</a:t>
            </a:r>
            <a:endParaRPr lang="en-US" sz="1200" b="0" i="1" kern="1200" dirty="0" smtClean="0">
              <a:solidFill>
                <a:schemeClr val="tx1"/>
              </a:solidFill>
              <a:latin typeface="+mn-lt"/>
              <a:ea typeface="+mn-ea"/>
              <a:cs typeface="+mn-cs"/>
            </a:endParaRPr>
          </a:p>
          <a:p>
            <a:pPr marL="228600" lvl="0" indent="-228600">
              <a:buAutoNum type="arabicPeriod"/>
            </a:pPr>
            <a:r>
              <a:rPr lang="en-US" sz="1200" b="0" i="1" kern="1200" dirty="0" smtClean="0">
                <a:solidFill>
                  <a:schemeClr val="tx1"/>
                </a:solidFill>
                <a:latin typeface="+mn-lt"/>
                <a:ea typeface="+mn-ea"/>
                <a:cs typeface="+mn-cs"/>
              </a:rPr>
              <a:t>Benito </a:t>
            </a:r>
            <a:r>
              <a:rPr lang="en-US" sz="1200" b="0" i="1" kern="1200" dirty="0" err="1" smtClean="0">
                <a:solidFill>
                  <a:schemeClr val="tx1"/>
                </a:solidFill>
                <a:latin typeface="+mn-lt"/>
                <a:ea typeface="+mn-ea"/>
                <a:cs typeface="+mn-cs"/>
              </a:rPr>
              <a:t>Juárez</a:t>
            </a:r>
            <a:endParaRPr lang="en-US" sz="1200" b="0" i="1" kern="1200" dirty="0" smtClean="0">
              <a:solidFill>
                <a:schemeClr val="tx1"/>
              </a:solidFill>
              <a:latin typeface="+mn-lt"/>
              <a:ea typeface="+mn-ea"/>
              <a:cs typeface="+mn-cs"/>
            </a:endParaRPr>
          </a:p>
          <a:p>
            <a:pPr marL="228600" lvl="0" indent="-228600">
              <a:buAutoNum type="arabicPeriod"/>
            </a:pPr>
            <a:r>
              <a:rPr lang="en-US" sz="1200" b="0" i="1" kern="1200" dirty="0" smtClean="0">
                <a:solidFill>
                  <a:schemeClr val="tx1"/>
                </a:solidFill>
                <a:latin typeface="+mn-lt"/>
                <a:ea typeface="+mn-ea"/>
                <a:cs typeface="+mn-cs"/>
              </a:rPr>
              <a:t>Jorge Luis Borges</a:t>
            </a:r>
          </a:p>
          <a:p>
            <a:pPr marL="228600" lvl="0" indent="-228600">
              <a:buAutoNum type="arabicPeriod"/>
            </a:pPr>
            <a:r>
              <a:rPr lang="en-US" sz="1200" b="0" i="1" kern="1200" dirty="0" smtClean="0">
                <a:solidFill>
                  <a:schemeClr val="tx1"/>
                </a:solidFill>
                <a:latin typeface="+mn-lt"/>
                <a:ea typeface="+mn-ea"/>
                <a:cs typeface="+mn-cs"/>
              </a:rPr>
              <a:t>Gabriel </a:t>
            </a:r>
            <a:r>
              <a:rPr lang="en-US" sz="1200" b="0" i="1" kern="1200" dirty="0" err="1" smtClean="0">
                <a:solidFill>
                  <a:schemeClr val="tx1"/>
                </a:solidFill>
                <a:latin typeface="+mn-lt"/>
                <a:ea typeface="+mn-ea"/>
                <a:cs typeface="+mn-cs"/>
              </a:rPr>
              <a:t>García</a:t>
            </a:r>
            <a:r>
              <a:rPr lang="en-US" sz="1200" b="0" i="1" kern="1200" dirty="0" smtClean="0">
                <a:solidFill>
                  <a:schemeClr val="tx1"/>
                </a:solidFill>
                <a:latin typeface="+mn-lt"/>
                <a:ea typeface="+mn-ea"/>
                <a:cs typeface="+mn-cs"/>
              </a:rPr>
              <a:t> </a:t>
            </a:r>
            <a:r>
              <a:rPr lang="en-US" sz="1200" b="0" i="1" kern="1200" dirty="0" err="1" smtClean="0">
                <a:solidFill>
                  <a:schemeClr val="tx1"/>
                </a:solidFill>
                <a:latin typeface="+mn-lt"/>
                <a:ea typeface="+mn-ea"/>
                <a:cs typeface="+mn-cs"/>
              </a:rPr>
              <a:t>Márquez</a:t>
            </a:r>
            <a:endParaRPr lang="en-US" sz="1200" b="0" i="1" kern="1200" dirty="0" smtClean="0">
              <a:solidFill>
                <a:schemeClr val="tx1"/>
              </a:solidFill>
              <a:latin typeface="+mn-lt"/>
              <a:ea typeface="+mn-ea"/>
              <a:cs typeface="+mn-cs"/>
            </a:endParaRPr>
          </a:p>
          <a:p>
            <a:pPr marL="228600" lvl="0" indent="-228600">
              <a:buAutoNum type="arabicPeriod"/>
            </a:pPr>
            <a:r>
              <a:rPr lang="en-US" sz="1200" b="0" i="1" kern="1200" dirty="0" err="1" smtClean="0">
                <a:solidFill>
                  <a:schemeClr val="tx1"/>
                </a:solidFill>
                <a:latin typeface="+mn-lt"/>
                <a:ea typeface="+mn-ea"/>
                <a:cs typeface="+mn-cs"/>
              </a:rPr>
              <a:t>Emiliano</a:t>
            </a:r>
            <a:r>
              <a:rPr lang="en-US" sz="1200" b="0" i="1" kern="1200" dirty="0" smtClean="0">
                <a:solidFill>
                  <a:schemeClr val="tx1"/>
                </a:solidFill>
                <a:latin typeface="+mn-lt"/>
                <a:ea typeface="+mn-ea"/>
                <a:cs typeface="+mn-cs"/>
              </a:rPr>
              <a:t> Zapata</a:t>
            </a:r>
          </a:p>
          <a:p>
            <a:pPr marL="228600" lvl="0" indent="-228600">
              <a:buAutoNum type="arabicPeriod"/>
            </a:pPr>
            <a:r>
              <a:rPr lang="en-US" sz="1200" b="0" i="1" kern="1200" dirty="0" smtClean="0">
                <a:solidFill>
                  <a:schemeClr val="tx1"/>
                </a:solidFill>
                <a:latin typeface="+mn-lt"/>
                <a:ea typeface="+mn-ea"/>
                <a:cs typeface="+mn-cs"/>
              </a:rPr>
              <a:t>Andrés Bello</a:t>
            </a:r>
          </a:p>
          <a:p>
            <a:pPr marL="228600" lvl="0" indent="-228600">
              <a:buNone/>
            </a:pPr>
            <a:endParaRPr lang="en-US" sz="1200" b="0" i="1" kern="1200" dirty="0" smtClean="0">
              <a:solidFill>
                <a:schemeClr val="tx1"/>
              </a:solidFill>
              <a:latin typeface="+mn-lt"/>
              <a:ea typeface="+mn-ea"/>
              <a:cs typeface="+mn-cs"/>
            </a:endParaRPr>
          </a:p>
          <a:p>
            <a:pPr marL="228600" lvl="0" indent="-228600">
              <a:buNone/>
            </a:pPr>
            <a:r>
              <a:rPr lang="en-US" sz="1200" b="0" i="1" kern="1200" dirty="0" smtClean="0">
                <a:solidFill>
                  <a:schemeClr val="tx1"/>
                </a:solidFill>
                <a:latin typeface="+mn-lt"/>
                <a:ea typeface="+mn-ea"/>
                <a:cs typeface="+mn-cs"/>
              </a:rPr>
              <a:t>Missing: Hugo Chavez,</a:t>
            </a:r>
            <a:r>
              <a:rPr lang="en-US" sz="1200" b="0" i="1" kern="1200" baseline="0" dirty="0" smtClean="0">
                <a:solidFill>
                  <a:schemeClr val="tx1"/>
                </a:solidFill>
                <a:latin typeface="+mn-lt"/>
                <a:ea typeface="+mn-ea"/>
                <a:cs typeface="+mn-cs"/>
              </a:rPr>
              <a:t> </a:t>
            </a:r>
            <a:r>
              <a:rPr lang="en-US" sz="1200" b="0" i="1" kern="1200" dirty="0" smtClean="0">
                <a:solidFill>
                  <a:schemeClr val="tx1"/>
                </a:solidFill>
                <a:latin typeface="+mn-lt"/>
                <a:ea typeface="+mn-ea"/>
                <a:cs typeface="+mn-cs"/>
              </a:rPr>
              <a:t> </a:t>
            </a:r>
            <a:r>
              <a:rPr lang="en-US" sz="1200" b="0" i="1" kern="1200" dirty="0" err="1" smtClean="0">
                <a:solidFill>
                  <a:schemeClr val="tx1"/>
                </a:solidFill>
                <a:latin typeface="+mn-lt"/>
                <a:ea typeface="+mn-ea"/>
                <a:cs typeface="+mn-cs"/>
              </a:rPr>
              <a:t>Evo</a:t>
            </a:r>
            <a:r>
              <a:rPr lang="en-US" sz="1200" b="0" i="1" kern="1200" dirty="0" smtClean="0">
                <a:solidFill>
                  <a:schemeClr val="tx1"/>
                </a:solidFill>
                <a:latin typeface="+mn-lt"/>
                <a:ea typeface="+mn-ea"/>
                <a:cs typeface="+mn-cs"/>
              </a:rPr>
              <a:t> Morales</a:t>
            </a:r>
          </a:p>
          <a:p>
            <a:pPr marL="228600" lvl="0" indent="-228600">
              <a:buNone/>
            </a:pPr>
            <a:endParaRPr lang="en-US" sz="1200" b="0" i="1" kern="1200" dirty="0" smtClean="0">
              <a:solidFill>
                <a:schemeClr val="tx1"/>
              </a:solidFill>
              <a:latin typeface="+mn-lt"/>
              <a:ea typeface="+mn-ea"/>
              <a:cs typeface="+mn-cs"/>
            </a:endParaRPr>
          </a:p>
          <a:p>
            <a:pPr marL="228600" lvl="0" indent="-228600">
              <a:buNone/>
            </a:pPr>
            <a:r>
              <a:rPr lang="en-US" sz="1200" b="0" i="1" kern="1200" dirty="0" smtClean="0">
                <a:solidFill>
                  <a:schemeClr val="tx1"/>
                </a:solidFill>
                <a:latin typeface="+mn-lt"/>
                <a:ea typeface="+mn-ea"/>
                <a:cs typeface="+mn-cs"/>
              </a:rPr>
              <a:t>I was amazed, but delighted, to see Fidel Castro and </a:t>
            </a:r>
            <a:r>
              <a:rPr lang="en-US" sz="1200" b="0" i="1" kern="1200" dirty="0" err="1" smtClean="0">
                <a:solidFill>
                  <a:schemeClr val="tx1"/>
                </a:solidFill>
                <a:latin typeface="+mn-lt"/>
                <a:ea typeface="+mn-ea"/>
                <a:cs typeface="+mn-cs"/>
              </a:rPr>
              <a:t>Che</a:t>
            </a:r>
            <a:r>
              <a:rPr lang="en-US" sz="1200" b="0" i="1" kern="1200" dirty="0" smtClean="0">
                <a:solidFill>
                  <a:schemeClr val="tx1"/>
                </a:solidFill>
                <a:latin typeface="+mn-lt"/>
                <a:ea typeface="+mn-ea"/>
                <a:cs typeface="+mn-cs"/>
              </a:rPr>
              <a:t> Guevara coming in at numbers 2 and 3. Intellectual life in Latin America is clearly very different to that in Europe or North America.  You can find who voted for who here:</a:t>
            </a:r>
            <a:r>
              <a:rPr lang="en-US" sz="1200" b="0" i="1" kern="1200" dirty="0" smtClean="0">
                <a:solidFill>
                  <a:schemeClr val="tx1"/>
                </a:solidFill>
                <a:latin typeface="+mn-lt"/>
                <a:ea typeface="+mn-ea"/>
                <a:cs typeface="+mn-cs"/>
                <a:hlinkClick r:id="rId3"/>
              </a:rPr>
              <a:t>http://www.elpais.com/elpaismedia/ultimahora/media/200911/28/cultura/20091128elpepucul_1_Pes_PDF.pdf</a:t>
            </a:r>
            <a:endParaRPr lang="en-US" sz="1200" b="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8578316-88A4-3B41-8717-211137542EC9}"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61E6B2-7031-5F41-B3BF-3DA6DA5A06F1}" type="datetimeFigureOut">
              <a:rPr lang="en-US" smtClean="0"/>
              <a:pPr/>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61E6B2-7031-5F41-B3BF-3DA6DA5A06F1}" type="datetimeFigureOut">
              <a:rPr lang="en-US" smtClean="0"/>
              <a:pPr/>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61E6B2-7031-5F41-B3BF-3DA6DA5A06F1}" type="datetimeFigureOut">
              <a:rPr lang="en-US" smtClean="0"/>
              <a:pPr/>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61E6B2-7031-5F41-B3BF-3DA6DA5A06F1}" type="datetimeFigureOut">
              <a:rPr lang="en-US" smtClean="0"/>
              <a:pPr/>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61E6B2-7031-5F41-B3BF-3DA6DA5A06F1}" type="datetimeFigureOut">
              <a:rPr lang="en-US" smtClean="0"/>
              <a:pPr/>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61E6B2-7031-5F41-B3BF-3DA6DA5A06F1}" type="datetimeFigureOut">
              <a:rPr lang="en-US" smtClean="0"/>
              <a:pPr/>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61E6B2-7031-5F41-B3BF-3DA6DA5A06F1}" type="datetimeFigureOut">
              <a:rPr lang="en-US" smtClean="0"/>
              <a:pPr/>
              <a:t>6/13/17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61E6B2-7031-5F41-B3BF-3DA6DA5A06F1}" type="datetimeFigureOut">
              <a:rPr lang="en-US" smtClean="0"/>
              <a:pPr/>
              <a:t>6/13/17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61E6B2-7031-5F41-B3BF-3DA6DA5A06F1}" type="datetimeFigureOut">
              <a:rPr lang="en-US" smtClean="0"/>
              <a:pPr/>
              <a:t>6/13/17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61E6B2-7031-5F41-B3BF-3DA6DA5A06F1}" type="datetimeFigureOut">
              <a:rPr lang="en-US" smtClean="0"/>
              <a:pPr/>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61E6B2-7031-5F41-B3BF-3DA6DA5A06F1}" type="datetimeFigureOut">
              <a:rPr lang="en-US" smtClean="0"/>
              <a:pPr/>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3157C-23D8-DA47-9BEC-6998B9597D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61E6B2-7031-5F41-B3BF-3DA6DA5A06F1}" type="datetimeFigureOut">
              <a:rPr lang="en-US" smtClean="0"/>
              <a:pPr/>
              <a:t>6/13/17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C3157C-23D8-DA47-9BEC-6998B9597D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gi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Dlogo_color"/>
          <p:cNvPicPr>
            <a:picLocks noChangeAspect="1" noChangeArrowheads="1"/>
          </p:cNvPicPr>
          <p:nvPr/>
        </p:nvPicPr>
        <p:blipFill>
          <a:blip r:embed="rId3"/>
          <a:srcRect/>
          <a:stretch>
            <a:fillRect/>
          </a:stretch>
        </p:blipFill>
        <p:spPr bwMode="auto">
          <a:xfrm>
            <a:off x="169863" y="5638800"/>
            <a:ext cx="1809750" cy="1112837"/>
          </a:xfrm>
          <a:prstGeom prst="rect">
            <a:avLst/>
          </a:prstGeom>
          <a:noFill/>
          <a:ln w="9525">
            <a:noFill/>
            <a:miter lim="800000"/>
            <a:headEnd/>
            <a:tailEnd/>
          </a:ln>
        </p:spPr>
      </p:pic>
      <p:sp>
        <p:nvSpPr>
          <p:cNvPr id="8" name="Rectangle 7"/>
          <p:cNvSpPr txBox="1">
            <a:spLocks noChangeArrowheads="1"/>
          </p:cNvSpPr>
          <p:nvPr/>
        </p:nvSpPr>
        <p:spPr>
          <a:xfrm>
            <a:off x="0" y="0"/>
            <a:ext cx="9144000" cy="842267"/>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accent4"/>
                </a:solidFill>
                <a:effectLst/>
                <a:uLnTx/>
                <a:uFillTx/>
                <a:latin typeface="+mj-lt"/>
                <a:ea typeface="+mj-ea"/>
                <a:cs typeface="Tahoma"/>
              </a:rPr>
              <a:t>State</a:t>
            </a:r>
            <a:r>
              <a:rPr kumimoji="0" lang="en-US" sz="3200" b="1" i="0" u="none" strike="noStrike" kern="1200" cap="none" spc="0" normalizeH="0" noProof="0" dirty="0" smtClean="0">
                <a:ln>
                  <a:noFill/>
                </a:ln>
                <a:solidFill>
                  <a:schemeClr val="accent4"/>
                </a:solidFill>
                <a:effectLst/>
                <a:uLnTx/>
                <a:uFillTx/>
                <a:latin typeface="+mj-lt"/>
                <a:ea typeface="+mj-ea"/>
                <a:cs typeface="Tahoma"/>
              </a:rPr>
              <a:t> of Intercultural in Latin America</a:t>
            </a:r>
            <a:endParaRPr kumimoji="0" lang="en-US" sz="3200" b="1" i="0" u="none" strike="noStrike" kern="1200" cap="none" spc="0" normalizeH="0" baseline="0" noProof="0" dirty="0">
              <a:ln>
                <a:noFill/>
              </a:ln>
              <a:solidFill>
                <a:schemeClr val="accent4"/>
              </a:solidFill>
              <a:effectLst/>
              <a:uLnTx/>
              <a:uFillTx/>
              <a:latin typeface="+mj-lt"/>
              <a:ea typeface="+mj-ea"/>
              <a:cs typeface="Tahoma"/>
            </a:endParaRPr>
          </a:p>
        </p:txBody>
      </p:sp>
      <p:sp>
        <p:nvSpPr>
          <p:cNvPr id="4" name="Rectangle 3"/>
          <p:cNvSpPr/>
          <p:nvPr/>
        </p:nvSpPr>
        <p:spPr>
          <a:xfrm>
            <a:off x="169862" y="1026992"/>
            <a:ext cx="8974137" cy="1908215"/>
          </a:xfrm>
          <a:prstGeom prst="rect">
            <a:avLst/>
          </a:prstGeom>
        </p:spPr>
        <p:txBody>
          <a:bodyPr wrap="square">
            <a:spAutoFit/>
          </a:bodyPr>
          <a:lstStyle/>
          <a:p>
            <a:r>
              <a:rPr lang="en-US" dirty="0" smtClean="0"/>
              <a:t>“</a:t>
            </a:r>
            <a:r>
              <a:rPr lang="en-US" b="1" dirty="0" err="1" smtClean="0"/>
              <a:t>Interculturality</a:t>
            </a:r>
            <a:r>
              <a:rPr lang="en-US" dirty="0" smtClean="0"/>
              <a:t>, the preferred term in Latin America, refers to a historic condition, a radical restructuring of the historically uneven relations of wealth and power that have existed between Europeans and their descendants and indigenous and other subordinated groups during the last half millennium. The aim is decolonization of institutions and the </a:t>
            </a:r>
            <a:r>
              <a:rPr lang="en-US" dirty="0" err="1" smtClean="0"/>
              <a:t>sociocultural</a:t>
            </a:r>
            <a:r>
              <a:rPr lang="en-US" dirty="0" smtClean="0"/>
              <a:t> fabric of the country.”</a:t>
            </a:r>
          </a:p>
          <a:p>
            <a:r>
              <a:rPr lang="en-US" sz="1400" dirty="0" smtClean="0"/>
              <a:t>— A. Medina-</a:t>
            </a:r>
            <a:r>
              <a:rPr lang="en-US" sz="1400" dirty="0" err="1" smtClean="0"/>
              <a:t>López</a:t>
            </a:r>
            <a:r>
              <a:rPr lang="en-US" sz="1400" dirty="0" smtClean="0"/>
              <a:t>-Portillo and John H. </a:t>
            </a:r>
            <a:r>
              <a:rPr lang="en-US" sz="1400" dirty="0" err="1" smtClean="0"/>
              <a:t>Sinnigen</a:t>
            </a:r>
            <a:r>
              <a:rPr lang="en-US" sz="1400" dirty="0" smtClean="0"/>
              <a:t>, “</a:t>
            </a:r>
            <a:r>
              <a:rPr lang="en-US" sz="1400" dirty="0" err="1" smtClean="0"/>
              <a:t>Interculturality</a:t>
            </a:r>
            <a:r>
              <a:rPr lang="en-US" sz="1400" dirty="0" smtClean="0"/>
              <a:t> vs. Intercultural Competencies in Latin America,” </a:t>
            </a:r>
          </a:p>
          <a:p>
            <a:r>
              <a:rPr lang="en-US" sz="1400" dirty="0" smtClean="0"/>
              <a:t>in </a:t>
            </a:r>
            <a:r>
              <a:rPr lang="en-US" sz="1400" dirty="0" err="1" smtClean="0"/>
              <a:t>Deardorff</a:t>
            </a:r>
            <a:r>
              <a:rPr lang="en-US" sz="1400" dirty="0" smtClean="0"/>
              <a:t> 2009, </a:t>
            </a:r>
            <a:r>
              <a:rPr lang="en-US" sz="1400" i="1" dirty="0" smtClean="0"/>
              <a:t>Sage Handbook of Intercultural Competence</a:t>
            </a:r>
            <a:endParaRPr lang="en-US" dirty="0" smtClean="0"/>
          </a:p>
        </p:txBody>
      </p:sp>
      <p:pic>
        <p:nvPicPr>
          <p:cNvPr id="5" name="Picture 4" descr="latin_america.gif"/>
          <p:cNvPicPr>
            <a:picLocks noChangeAspect="1"/>
          </p:cNvPicPr>
          <p:nvPr/>
        </p:nvPicPr>
        <p:blipFill>
          <a:blip r:embed="rId4"/>
          <a:stretch>
            <a:fillRect/>
          </a:stretch>
        </p:blipFill>
        <p:spPr>
          <a:xfrm>
            <a:off x="6604000" y="3869765"/>
            <a:ext cx="2540000" cy="2988235"/>
          </a:xfrm>
          <a:prstGeom prst="rect">
            <a:avLst/>
          </a:prstGeom>
        </p:spPr>
      </p:pic>
      <p:sp>
        <p:nvSpPr>
          <p:cNvPr id="7" name="Rectangle 6"/>
          <p:cNvSpPr/>
          <p:nvPr/>
        </p:nvSpPr>
        <p:spPr>
          <a:xfrm>
            <a:off x="169861" y="3105834"/>
            <a:ext cx="8683851" cy="646331"/>
          </a:xfrm>
          <a:prstGeom prst="rect">
            <a:avLst/>
          </a:prstGeom>
        </p:spPr>
        <p:txBody>
          <a:bodyPr wrap="square">
            <a:spAutoFit/>
          </a:bodyPr>
          <a:lstStyle/>
          <a:p>
            <a:r>
              <a:rPr lang="en-US" dirty="0" smtClean="0"/>
              <a:t>11 countries in Latin America include the multicultural and multilingual nature of their nations in their constitutions. Which are they?</a:t>
            </a:r>
          </a:p>
        </p:txBody>
      </p:sp>
      <p:sp>
        <p:nvSpPr>
          <p:cNvPr id="9" name="Rectangle 8"/>
          <p:cNvSpPr/>
          <p:nvPr/>
        </p:nvSpPr>
        <p:spPr>
          <a:xfrm>
            <a:off x="169861" y="3869765"/>
            <a:ext cx="8683850" cy="646331"/>
          </a:xfrm>
          <a:prstGeom prst="rect">
            <a:avLst/>
          </a:prstGeom>
        </p:spPr>
        <p:txBody>
          <a:bodyPr wrap="square">
            <a:spAutoFit/>
          </a:bodyPr>
          <a:lstStyle/>
          <a:p>
            <a:r>
              <a:rPr lang="en-US" dirty="0" smtClean="0"/>
              <a:t>4 other countries in this region recognize indigenous rights. </a:t>
            </a:r>
            <a:br>
              <a:rPr lang="en-US" dirty="0" smtClean="0"/>
            </a:br>
            <a:r>
              <a:rPr lang="en-US" dirty="0" smtClean="0"/>
              <a:t>Which are they?</a:t>
            </a:r>
          </a:p>
        </p:txBody>
      </p:sp>
      <p:sp>
        <p:nvSpPr>
          <p:cNvPr id="10" name="Rectangle 9"/>
          <p:cNvSpPr/>
          <p:nvPr/>
        </p:nvSpPr>
        <p:spPr>
          <a:xfrm>
            <a:off x="169862" y="4516096"/>
            <a:ext cx="8683850" cy="923330"/>
          </a:xfrm>
          <a:prstGeom prst="rect">
            <a:avLst/>
          </a:prstGeom>
        </p:spPr>
        <p:txBody>
          <a:bodyPr wrap="square">
            <a:spAutoFit/>
          </a:bodyPr>
          <a:lstStyle/>
          <a:p>
            <a:r>
              <a:rPr lang="en-US" dirty="0" smtClean="0"/>
              <a:t>515 million people in Latin America. 37 million indigenous (7%). </a:t>
            </a:r>
          </a:p>
          <a:p>
            <a:r>
              <a:rPr lang="en-US" dirty="0" smtClean="0"/>
              <a:t>FIVE countries are home to 90% of the indigenous population. </a:t>
            </a:r>
          </a:p>
          <a:p>
            <a:r>
              <a:rPr lang="en-US" dirty="0" smtClean="0"/>
              <a:t>Which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lide(fromBottom)">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lide(fromBottom)">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Dlogo_color"/>
          <p:cNvPicPr>
            <a:picLocks noChangeAspect="1" noChangeArrowheads="1"/>
          </p:cNvPicPr>
          <p:nvPr/>
        </p:nvPicPr>
        <p:blipFill>
          <a:blip r:embed="rId3"/>
          <a:srcRect/>
          <a:stretch>
            <a:fillRect/>
          </a:stretch>
        </p:blipFill>
        <p:spPr bwMode="auto">
          <a:xfrm>
            <a:off x="169863" y="5638800"/>
            <a:ext cx="1809750" cy="1112837"/>
          </a:xfrm>
          <a:prstGeom prst="rect">
            <a:avLst/>
          </a:prstGeom>
          <a:noFill/>
          <a:ln w="9525">
            <a:noFill/>
            <a:miter lim="800000"/>
            <a:headEnd/>
            <a:tailEnd/>
          </a:ln>
        </p:spPr>
      </p:pic>
      <p:sp>
        <p:nvSpPr>
          <p:cNvPr id="8" name="Rectangle 7"/>
          <p:cNvSpPr txBox="1">
            <a:spLocks noChangeArrowheads="1"/>
          </p:cNvSpPr>
          <p:nvPr/>
        </p:nvSpPr>
        <p:spPr>
          <a:xfrm>
            <a:off x="0" y="571500"/>
            <a:ext cx="6009803" cy="11430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accent4"/>
                </a:solidFill>
                <a:effectLst/>
                <a:uLnTx/>
                <a:uFillTx/>
                <a:latin typeface="+mj-lt"/>
                <a:ea typeface="+mj-ea"/>
                <a:cs typeface="Tahoma"/>
              </a:rPr>
              <a:t>State</a:t>
            </a:r>
            <a:r>
              <a:rPr kumimoji="0" lang="en-US" sz="3200" b="1" i="0" u="none" strike="noStrike" kern="1200" cap="none" spc="0" normalizeH="0" noProof="0" dirty="0" smtClean="0">
                <a:ln>
                  <a:noFill/>
                </a:ln>
                <a:solidFill>
                  <a:schemeClr val="accent4"/>
                </a:solidFill>
                <a:effectLst/>
                <a:uLnTx/>
                <a:uFillTx/>
                <a:latin typeface="+mj-lt"/>
                <a:ea typeface="+mj-ea"/>
                <a:cs typeface="Tahoma"/>
              </a:rPr>
              <a:t> of Intercultural </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noProof="0" dirty="0" smtClean="0">
                <a:ln>
                  <a:noFill/>
                </a:ln>
                <a:solidFill>
                  <a:schemeClr val="accent4"/>
                </a:solidFill>
                <a:effectLst/>
                <a:uLnTx/>
                <a:uFillTx/>
                <a:latin typeface="+mj-lt"/>
                <a:ea typeface="+mj-ea"/>
                <a:cs typeface="Tahoma"/>
              </a:rPr>
              <a:t>in Latin America</a:t>
            </a:r>
            <a:endParaRPr kumimoji="0" lang="en-US" sz="3200" b="1" i="0" u="none" strike="noStrike" kern="1200" cap="none" spc="0" normalizeH="0" baseline="0" noProof="0" dirty="0">
              <a:ln>
                <a:noFill/>
              </a:ln>
              <a:solidFill>
                <a:schemeClr val="accent4"/>
              </a:solidFill>
              <a:effectLst/>
              <a:uLnTx/>
              <a:uFillTx/>
              <a:latin typeface="+mj-lt"/>
              <a:ea typeface="+mj-ea"/>
              <a:cs typeface="Tahoma"/>
            </a:endParaRPr>
          </a:p>
        </p:txBody>
      </p:sp>
      <p:sp>
        <p:nvSpPr>
          <p:cNvPr id="4" name="Rectangle 3"/>
          <p:cNvSpPr/>
          <p:nvPr/>
        </p:nvSpPr>
        <p:spPr>
          <a:xfrm>
            <a:off x="476234" y="2222480"/>
            <a:ext cx="7981966" cy="3416320"/>
          </a:xfrm>
          <a:prstGeom prst="rect">
            <a:avLst/>
          </a:prstGeom>
        </p:spPr>
        <p:txBody>
          <a:bodyPr wrap="square">
            <a:spAutoFit/>
          </a:bodyPr>
          <a:lstStyle/>
          <a:p>
            <a:r>
              <a:rPr lang="en-US" dirty="0" smtClean="0"/>
              <a:t>Much to learn from Latin American </a:t>
            </a:r>
            <a:r>
              <a:rPr lang="en-US" dirty="0" err="1" smtClean="0"/>
              <a:t>interculturality</a:t>
            </a:r>
            <a:r>
              <a:rPr lang="en-US" dirty="0" smtClean="0"/>
              <a:t>: </a:t>
            </a:r>
          </a:p>
          <a:p>
            <a:endParaRPr lang="en-US" dirty="0" smtClean="0"/>
          </a:p>
          <a:p>
            <a:pPr marL="342900" indent="-342900">
              <a:buAutoNum type="arabicPeriod"/>
            </a:pPr>
            <a:r>
              <a:rPr lang="en-US" dirty="0" smtClean="0"/>
              <a:t>Counter-hegemonic; focus on the balance of power</a:t>
            </a:r>
          </a:p>
          <a:p>
            <a:pPr marL="342900" indent="-342900">
              <a:buAutoNum type="arabicPeriod"/>
            </a:pPr>
            <a:r>
              <a:rPr lang="en-US" dirty="0" smtClean="0"/>
              <a:t>Starts with the needs of marginalized cultures (diverse indigenous movements from Mexico to Bolivia and Ecuador)</a:t>
            </a:r>
          </a:p>
          <a:p>
            <a:pPr marL="342900" indent="-342900">
              <a:buAutoNum type="arabicPeriod"/>
            </a:pPr>
            <a:r>
              <a:rPr lang="en-US" dirty="0" smtClean="0"/>
              <a:t>Advocates mutual respect and economic and political equality rather than the acculturation of the oppressed</a:t>
            </a:r>
          </a:p>
          <a:p>
            <a:pPr marL="342900" indent="-342900">
              <a:buAutoNum type="arabicPeriod"/>
            </a:pPr>
            <a:r>
              <a:rPr lang="en-US" dirty="0" smtClean="0"/>
              <a:t>Incorporates Andean/Amazonian concepts such as respect for </a:t>
            </a:r>
            <a:r>
              <a:rPr lang="en-US" dirty="0" err="1" smtClean="0"/>
              <a:t>Pachamama</a:t>
            </a:r>
            <a:r>
              <a:rPr lang="en-US" dirty="0" smtClean="0"/>
              <a:t>, good living, communitarian practices</a:t>
            </a:r>
          </a:p>
          <a:p>
            <a:pPr marL="342900" indent="-342900">
              <a:buAutoNum type="arabicPeriod"/>
            </a:pPr>
            <a:r>
              <a:rPr lang="en-US" dirty="0" smtClean="0"/>
              <a:t>Multilingual integration</a:t>
            </a:r>
          </a:p>
          <a:p>
            <a:pPr marL="342900" indent="-342900">
              <a:buAutoNum type="arabicPeriod"/>
            </a:pPr>
            <a:r>
              <a:rPr lang="en-US" dirty="0" smtClean="0"/>
              <a:t>Decades of dialogue leading to constitutional specificity </a:t>
            </a:r>
          </a:p>
          <a:p>
            <a:pPr marL="342900" indent="-342900"/>
            <a:endParaRPr lang="en-US" dirty="0" smtClean="0"/>
          </a:p>
        </p:txBody>
      </p:sp>
      <p:pic>
        <p:nvPicPr>
          <p:cNvPr id="7" name="Picture 6" descr="BILINGUAL - Version 2.jpg"/>
          <p:cNvPicPr>
            <a:picLocks noChangeAspect="1"/>
          </p:cNvPicPr>
          <p:nvPr/>
        </p:nvPicPr>
        <p:blipFill>
          <a:blip r:embed="rId4"/>
          <a:stretch>
            <a:fillRect/>
          </a:stretch>
        </p:blipFill>
        <p:spPr>
          <a:xfrm>
            <a:off x="5440930" y="1"/>
            <a:ext cx="3703069" cy="2467428"/>
          </a:xfrm>
          <a:prstGeom prst="rect">
            <a:avLst/>
          </a:prstGeom>
        </p:spPr>
      </p:pic>
      <p:sp>
        <p:nvSpPr>
          <p:cNvPr id="9" name="Rectangle 8"/>
          <p:cNvSpPr/>
          <p:nvPr/>
        </p:nvSpPr>
        <p:spPr>
          <a:xfrm>
            <a:off x="3394755" y="5828307"/>
            <a:ext cx="4551816" cy="646331"/>
          </a:xfrm>
          <a:prstGeom prst="rect">
            <a:avLst/>
          </a:prstGeom>
        </p:spPr>
        <p:txBody>
          <a:bodyPr wrap="square">
            <a:spAutoFit/>
          </a:bodyPr>
          <a:lstStyle/>
          <a:p>
            <a:r>
              <a:rPr lang="en-US" sz="1200" dirty="0" smtClean="0"/>
              <a:t>From A. Medina-</a:t>
            </a:r>
            <a:r>
              <a:rPr lang="en-US" sz="1200" dirty="0" err="1" smtClean="0"/>
              <a:t>López</a:t>
            </a:r>
            <a:r>
              <a:rPr lang="en-US" sz="1200" dirty="0" smtClean="0"/>
              <a:t>-Portillo and John H. </a:t>
            </a:r>
            <a:r>
              <a:rPr lang="en-US" sz="1200" dirty="0" err="1" smtClean="0"/>
              <a:t>Sinnigen</a:t>
            </a:r>
            <a:r>
              <a:rPr lang="en-US" sz="1200" dirty="0" smtClean="0"/>
              <a:t> </a:t>
            </a:r>
            <a:br>
              <a:rPr lang="en-US" sz="1200" dirty="0" smtClean="0"/>
            </a:br>
            <a:r>
              <a:rPr lang="en-US" sz="1200" dirty="0" smtClean="0"/>
              <a:t>“</a:t>
            </a:r>
            <a:r>
              <a:rPr lang="en-US" sz="1200" dirty="0" err="1" smtClean="0"/>
              <a:t>Interculturality</a:t>
            </a:r>
            <a:r>
              <a:rPr lang="en-US" sz="1200" dirty="0" smtClean="0"/>
              <a:t> vs. Intercultural Competencies in Latin America,” </a:t>
            </a:r>
          </a:p>
          <a:p>
            <a:r>
              <a:rPr lang="en-US" sz="1200" dirty="0" smtClean="0"/>
              <a:t>in </a:t>
            </a:r>
            <a:r>
              <a:rPr lang="en-US" sz="1200" dirty="0" err="1" smtClean="0"/>
              <a:t>Deardorff</a:t>
            </a:r>
            <a:r>
              <a:rPr lang="en-US" sz="1200" dirty="0" smtClean="0"/>
              <a:t> 2009, </a:t>
            </a:r>
            <a:r>
              <a:rPr lang="en-US" sz="1200" i="1" dirty="0" smtClean="0"/>
              <a:t>Sage Handbook of Intercultural Competence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Dlogo_color"/>
          <p:cNvPicPr>
            <a:picLocks noChangeAspect="1" noChangeArrowheads="1"/>
          </p:cNvPicPr>
          <p:nvPr/>
        </p:nvPicPr>
        <p:blipFill>
          <a:blip r:embed="rId3"/>
          <a:srcRect/>
          <a:stretch>
            <a:fillRect/>
          </a:stretch>
        </p:blipFill>
        <p:spPr bwMode="auto">
          <a:xfrm>
            <a:off x="169863" y="5638800"/>
            <a:ext cx="1809750" cy="1112837"/>
          </a:xfrm>
          <a:prstGeom prst="rect">
            <a:avLst/>
          </a:prstGeom>
          <a:noFill/>
          <a:ln w="9525">
            <a:noFill/>
            <a:miter lim="800000"/>
            <a:headEnd/>
            <a:tailEnd/>
          </a:ln>
        </p:spPr>
      </p:pic>
      <p:sp>
        <p:nvSpPr>
          <p:cNvPr id="8" name="Rectangle 7"/>
          <p:cNvSpPr txBox="1">
            <a:spLocks noChangeArrowheads="1"/>
          </p:cNvSpPr>
          <p:nvPr/>
        </p:nvSpPr>
        <p:spPr>
          <a:xfrm>
            <a:off x="685800" y="0"/>
            <a:ext cx="7772400" cy="81183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accent4"/>
                </a:solidFill>
                <a:effectLst/>
                <a:uLnTx/>
                <a:uFillTx/>
                <a:latin typeface="+mj-lt"/>
                <a:ea typeface="+mj-ea"/>
                <a:cs typeface="Tahoma"/>
              </a:rPr>
              <a:t>State</a:t>
            </a:r>
            <a:r>
              <a:rPr kumimoji="0" lang="en-US" sz="3200" b="1" i="0" u="none" strike="noStrike" kern="1200" cap="none" spc="0" normalizeH="0" noProof="0" dirty="0" smtClean="0">
                <a:ln>
                  <a:noFill/>
                </a:ln>
                <a:solidFill>
                  <a:schemeClr val="accent4"/>
                </a:solidFill>
                <a:effectLst/>
                <a:uLnTx/>
                <a:uFillTx/>
                <a:latin typeface="+mj-lt"/>
                <a:ea typeface="+mj-ea"/>
                <a:cs typeface="Tahoma"/>
              </a:rPr>
              <a:t> of Intercultural in Latin America</a:t>
            </a:r>
            <a:endParaRPr kumimoji="0" lang="en-US" sz="3200" b="1" i="0" u="none" strike="noStrike" kern="1200" cap="none" spc="0" normalizeH="0" baseline="0" noProof="0" dirty="0">
              <a:ln>
                <a:noFill/>
              </a:ln>
              <a:solidFill>
                <a:schemeClr val="accent4"/>
              </a:solidFill>
              <a:effectLst/>
              <a:uLnTx/>
              <a:uFillTx/>
              <a:latin typeface="+mj-lt"/>
              <a:ea typeface="+mj-ea"/>
              <a:cs typeface="Tahoma"/>
            </a:endParaRPr>
          </a:p>
        </p:txBody>
      </p:sp>
      <p:sp>
        <p:nvSpPr>
          <p:cNvPr id="4" name="Rectangle 3"/>
          <p:cNvSpPr/>
          <p:nvPr/>
        </p:nvSpPr>
        <p:spPr>
          <a:xfrm>
            <a:off x="169863" y="811830"/>
            <a:ext cx="8799015" cy="3970318"/>
          </a:xfrm>
          <a:prstGeom prst="rect">
            <a:avLst/>
          </a:prstGeom>
        </p:spPr>
        <p:txBody>
          <a:bodyPr wrap="square">
            <a:spAutoFit/>
          </a:bodyPr>
          <a:lstStyle/>
          <a:p>
            <a:r>
              <a:rPr lang="en-US" b="1" dirty="0" smtClean="0"/>
              <a:t>Stages of National Identity Creation in Latin America</a:t>
            </a:r>
          </a:p>
          <a:p>
            <a:pPr marL="342900" indent="-342900">
              <a:buAutoNum type="arabicPeriod"/>
            </a:pPr>
            <a:r>
              <a:rPr lang="en-US" b="1" dirty="0" smtClean="0"/>
              <a:t>Foundational/Independence </a:t>
            </a:r>
            <a:r>
              <a:rPr lang="en-US" dirty="0" smtClean="0"/>
              <a:t>(1810-1840 intense): build, educate and civilize nation-states by the elites and the state</a:t>
            </a:r>
          </a:p>
          <a:p>
            <a:pPr marL="342900" indent="-342900">
              <a:buAutoNum type="arabicPeriod"/>
            </a:pPr>
            <a:r>
              <a:rPr lang="en-US" b="1" dirty="0" smtClean="0"/>
              <a:t>Integrative </a:t>
            </a:r>
            <a:r>
              <a:rPr lang="en-US" dirty="0" smtClean="0"/>
              <a:t>(1890-1920): integrate new social and ethnic sectors, expand state services, link nation to the idea of </a:t>
            </a:r>
            <a:r>
              <a:rPr lang="en-US" dirty="0" err="1" smtClean="0"/>
              <a:t>mestizaje</a:t>
            </a:r>
            <a:endParaRPr lang="en-US" dirty="0" smtClean="0"/>
          </a:p>
          <a:p>
            <a:pPr marL="342900" indent="-342900">
              <a:buAutoNum type="arabicPeriod"/>
            </a:pPr>
            <a:r>
              <a:rPr lang="en-US" b="1" dirty="0" smtClean="0"/>
              <a:t>Revolutionary </a:t>
            </a:r>
            <a:r>
              <a:rPr lang="en-US" dirty="0" smtClean="0"/>
              <a:t>(1950-1975): transform the socioeconomic structures to benefit workers and the poorest, link the concept of nation to social class and anti-imperialism</a:t>
            </a:r>
          </a:p>
          <a:p>
            <a:pPr marL="342900" indent="-342900">
              <a:buAutoNum type="arabicPeriod"/>
            </a:pPr>
            <a:r>
              <a:rPr lang="en-US" b="1" dirty="0" smtClean="0"/>
              <a:t>Globalized </a:t>
            </a:r>
            <a:r>
              <a:rPr lang="en-US" dirty="0" smtClean="0"/>
              <a:t>(started 1980s): nation-states to enter the globalization stage while keeping their identity in a context of cultural diversity</a:t>
            </a:r>
          </a:p>
          <a:p>
            <a:pPr marL="342900" indent="-342900">
              <a:buAutoNum type="arabicPeriod"/>
            </a:pPr>
            <a:endParaRPr lang="en-US" dirty="0" smtClean="0"/>
          </a:p>
          <a:p>
            <a:r>
              <a:rPr lang="en-US" b="1" dirty="0" smtClean="0"/>
              <a:t>Strengthening of national-ethnic-cultural identities has to occur simultaneously to the intercultural dialogue as identities are created in relation to the “other.” </a:t>
            </a:r>
            <a:endParaRPr lang="en-US" dirty="0" smtClean="0"/>
          </a:p>
          <a:p>
            <a:r>
              <a:rPr lang="en-US" dirty="0" smtClean="0"/>
              <a:t>— F. </a:t>
            </a:r>
            <a:r>
              <a:rPr lang="en-US" dirty="0" err="1" smtClean="0"/>
              <a:t>Tubino</a:t>
            </a:r>
            <a:r>
              <a:rPr lang="en-US" dirty="0" smtClean="0"/>
              <a:t>, “La praxis de la </a:t>
            </a:r>
            <a:r>
              <a:rPr lang="en-US" dirty="0" err="1" smtClean="0"/>
              <a:t>interculturalidad</a:t>
            </a:r>
            <a:r>
              <a:rPr lang="en-US" dirty="0" smtClean="0"/>
              <a:t> en los </a:t>
            </a:r>
            <a:r>
              <a:rPr lang="en-US" dirty="0" err="1" smtClean="0"/>
              <a:t>estados</a:t>
            </a:r>
            <a:r>
              <a:rPr lang="en-US" dirty="0" smtClean="0"/>
              <a:t> </a:t>
            </a:r>
            <a:r>
              <a:rPr lang="en-US" dirty="0" err="1" smtClean="0"/>
              <a:t>nacionales</a:t>
            </a:r>
            <a:r>
              <a:rPr lang="en-US" dirty="0" smtClean="0"/>
              <a:t> </a:t>
            </a:r>
            <a:r>
              <a:rPr lang="en-US" dirty="0" err="1" smtClean="0"/>
              <a:t>latinoamericans</a:t>
            </a:r>
            <a:r>
              <a:rPr lang="en-US" dirty="0" smtClean="0"/>
              <a:t>,” </a:t>
            </a:r>
            <a:r>
              <a:rPr lang="en-US" i="1" dirty="0" err="1" smtClean="0"/>
              <a:t>Cuadernos</a:t>
            </a:r>
            <a:r>
              <a:rPr lang="en-US" i="1" dirty="0" smtClean="0"/>
              <a:t> </a:t>
            </a:r>
            <a:r>
              <a:rPr lang="en-US" i="1" dirty="0" err="1" smtClean="0"/>
              <a:t>Internacionales</a:t>
            </a:r>
            <a:r>
              <a:rPr lang="en-US" dirty="0" smtClean="0"/>
              <a:t>, 3(5), pp. 83-96, 2005.</a:t>
            </a:r>
          </a:p>
        </p:txBody>
      </p:sp>
      <p:pic>
        <p:nvPicPr>
          <p:cNvPr id="7" name="Picture 6" descr="Personajes-America.jpg"/>
          <p:cNvPicPr>
            <a:picLocks noChangeAspect="1"/>
          </p:cNvPicPr>
          <p:nvPr/>
        </p:nvPicPr>
        <p:blipFill>
          <a:blip r:embed="rId4"/>
          <a:stretch>
            <a:fillRect/>
          </a:stretch>
        </p:blipFill>
        <p:spPr>
          <a:xfrm>
            <a:off x="4339498" y="4776049"/>
            <a:ext cx="4804502" cy="2081951"/>
          </a:xfrm>
          <a:prstGeom prst="rect">
            <a:avLst/>
          </a:prstGeom>
        </p:spPr>
      </p:pic>
      <p:sp>
        <p:nvSpPr>
          <p:cNvPr id="9" name="Rectangle 8"/>
          <p:cNvSpPr/>
          <p:nvPr/>
        </p:nvSpPr>
        <p:spPr>
          <a:xfrm>
            <a:off x="169863" y="4992469"/>
            <a:ext cx="4551816" cy="646331"/>
          </a:xfrm>
          <a:prstGeom prst="rect">
            <a:avLst/>
          </a:prstGeom>
        </p:spPr>
        <p:txBody>
          <a:bodyPr wrap="square">
            <a:spAutoFit/>
          </a:bodyPr>
          <a:lstStyle/>
          <a:p>
            <a:r>
              <a:rPr lang="en-US" sz="1200" dirty="0" smtClean="0"/>
              <a:t>From A. Medina-</a:t>
            </a:r>
            <a:r>
              <a:rPr lang="en-US" sz="1200" dirty="0" err="1" smtClean="0"/>
              <a:t>López</a:t>
            </a:r>
            <a:r>
              <a:rPr lang="en-US" sz="1200" dirty="0" smtClean="0"/>
              <a:t>-Portillo and John H. </a:t>
            </a:r>
            <a:r>
              <a:rPr lang="en-US" sz="1200" dirty="0" err="1" smtClean="0"/>
              <a:t>Sinnigen</a:t>
            </a:r>
            <a:r>
              <a:rPr lang="en-US" sz="1200" dirty="0" smtClean="0"/>
              <a:t> </a:t>
            </a:r>
            <a:br>
              <a:rPr lang="en-US" sz="1200" dirty="0" smtClean="0"/>
            </a:br>
            <a:r>
              <a:rPr lang="en-US" sz="1200" dirty="0" smtClean="0"/>
              <a:t>“</a:t>
            </a:r>
            <a:r>
              <a:rPr lang="en-US" sz="1200" dirty="0" err="1" smtClean="0"/>
              <a:t>Interculturality</a:t>
            </a:r>
            <a:r>
              <a:rPr lang="en-US" sz="1200" dirty="0" smtClean="0"/>
              <a:t> vs. Intercultural Competencies in Latin America,” </a:t>
            </a:r>
          </a:p>
          <a:p>
            <a:r>
              <a:rPr lang="en-US" sz="1200" dirty="0" smtClean="0"/>
              <a:t>in </a:t>
            </a:r>
            <a:r>
              <a:rPr lang="en-US" sz="1200" dirty="0" err="1" smtClean="0"/>
              <a:t>Deardorff</a:t>
            </a:r>
            <a:r>
              <a:rPr lang="en-US" sz="1200" dirty="0" smtClean="0"/>
              <a:t> 2009, </a:t>
            </a:r>
            <a:r>
              <a:rPr lang="en-US" sz="1200" i="1" dirty="0" smtClean="0"/>
              <a:t>Sage Handbook of Intercultural Competence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4006</TotalTime>
  <Words>739</Words>
  <Application>Microsoft Macintosh PowerPoint</Application>
  <PresentationFormat>On-screen Show (4:3)</PresentationFormat>
  <Paragraphs>85</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Tahoma</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Dianne Saphiere</dc:creator>
  <cp:lastModifiedBy>Dianne Saphiere</cp:lastModifiedBy>
  <cp:revision>239</cp:revision>
  <dcterms:created xsi:type="dcterms:W3CDTF">2013-03-25T02:24:22Z</dcterms:created>
  <dcterms:modified xsi:type="dcterms:W3CDTF">2017-06-13T19:11:35Z</dcterms:modified>
</cp:coreProperties>
</file>