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346" r:id="rId3"/>
    <p:sldId id="347" r:id="rId4"/>
    <p:sldId id="34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07"/>
    <p:restoredTop sz="70772" autoAdjust="0"/>
  </p:normalViewPr>
  <p:slideViewPr>
    <p:cSldViewPr snapToGrid="0" snapToObjects="1">
      <p:cViewPr varScale="1">
        <p:scale>
          <a:sx n="90" d="100"/>
          <a:sy n="90" d="100"/>
        </p:scale>
        <p:origin x="274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CA842-F49D-F040-8D9E-373AFE38B2C4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12DB2-79AF-BA46-B810-F7C777E0D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504C8-C829-174B-B898-D7BD3E506838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78316-88A4-3B41-8717-211137542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Relationship Id="rId3" Type="http://schemas.openxmlformats.org/officeDocument/2006/relationships/hyperlink" Target="http://www.elpais.com/elpaismedia/ultimahora/media/200911/28/cultura/20091128elpepucul_1_Pes_PDF.pdf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baseline="0" dirty="0" smtClean="0"/>
              <a:t>11 nations: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Argentina, Bolivia, Brazil, Colombia, Ecuador, Guatemala, Mexico, Nicaragua, Paraguay, </a:t>
            </a:r>
            <a:r>
              <a:rPr lang="en-US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Perú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Venezuela</a:t>
            </a:r>
            <a:r>
              <a:rPr lang="en-US" b="1" dirty="0" smtClean="0"/>
              <a:t> </a:t>
            </a:r>
            <a:r>
              <a:rPr lang="en-US" b="1" baseline="0" dirty="0" smtClean="0"/>
              <a:t> </a:t>
            </a:r>
          </a:p>
          <a:p>
            <a:pPr lvl="0"/>
            <a:endParaRPr lang="en-US" b="1" baseline="0" dirty="0" smtClean="0"/>
          </a:p>
          <a:p>
            <a:pPr lvl="0"/>
            <a:r>
              <a:rPr lang="en-US" b="1" baseline="0" dirty="0" smtClean="0"/>
              <a:t>4 other nations: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Chile, El Salvador, Honduras, Panama</a:t>
            </a:r>
            <a:r>
              <a:rPr lang="en-US" b="1" dirty="0" smtClean="0"/>
              <a:t> </a:t>
            </a:r>
          </a:p>
          <a:p>
            <a:pPr lvl="0"/>
            <a:endParaRPr lang="en-US" b="1" baseline="0" dirty="0" smtClean="0"/>
          </a:p>
          <a:p>
            <a:pPr lvl="0"/>
            <a:r>
              <a:rPr lang="en-US" b="1" baseline="0" dirty="0" smtClean="0"/>
              <a:t>Which 5?</a:t>
            </a:r>
          </a:p>
          <a:p>
            <a:pPr lvl="0"/>
            <a:r>
              <a:rPr lang="en-US" b="1" baseline="0" dirty="0" err="1" smtClean="0"/>
              <a:t>Perú</a:t>
            </a:r>
            <a:r>
              <a:rPr lang="en-US" b="1" baseline="0" dirty="0" smtClean="0"/>
              <a:t> – 27%</a:t>
            </a:r>
          </a:p>
          <a:p>
            <a:pPr lvl="0"/>
            <a:r>
              <a:rPr lang="en-US" b="1" baseline="0" dirty="0" smtClean="0"/>
              <a:t>México – 26%</a:t>
            </a:r>
          </a:p>
          <a:p>
            <a:pPr lvl="0"/>
            <a:r>
              <a:rPr lang="en-US" b="1" baseline="0" dirty="0" smtClean="0"/>
              <a:t>Guatemala – 15%</a:t>
            </a:r>
          </a:p>
          <a:p>
            <a:pPr lvl="0"/>
            <a:r>
              <a:rPr lang="en-US" b="1" baseline="0" dirty="0" smtClean="0"/>
              <a:t>Bolivia – 12%</a:t>
            </a:r>
          </a:p>
          <a:p>
            <a:pPr lvl="0"/>
            <a:r>
              <a:rPr lang="en-US" b="1" baseline="0" dirty="0" smtClean="0"/>
              <a:t>Ecuador – 8%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As opposed to US monolingual and ethnocentrism</a:t>
            </a:r>
          </a:p>
          <a:p>
            <a:pPr lvl="0"/>
            <a:r>
              <a:rPr lang="en-US" dirty="0" smtClean="0"/>
              <a:t>Talk a bit of history, colonization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dirty="0" err="1" smtClean="0"/>
              <a:t>Evo</a:t>
            </a:r>
            <a:r>
              <a:rPr lang="en-US" dirty="0" smtClean="0"/>
              <a:t> Morales,</a:t>
            </a:r>
            <a:r>
              <a:rPr lang="en-US" baseline="0" dirty="0" smtClean="0"/>
              <a:t> Bolivia, </a:t>
            </a:r>
            <a:r>
              <a:rPr lang="en-US" baseline="0" dirty="0" err="1" smtClean="0"/>
              <a:t>Aymara</a:t>
            </a:r>
            <a:r>
              <a:rPr lang="en-US" baseline="0" dirty="0" smtClean="0"/>
              <a:t> (2005)</a:t>
            </a:r>
          </a:p>
          <a:p>
            <a:pPr lvl="0"/>
            <a:r>
              <a:rPr lang="en-US" baseline="0" dirty="0" smtClean="0"/>
              <a:t>Rafael Correa, Ecuador, </a:t>
            </a:r>
            <a:r>
              <a:rPr lang="en-US" baseline="0" dirty="0" err="1" smtClean="0"/>
              <a:t>mestizo</a:t>
            </a:r>
            <a:r>
              <a:rPr lang="en-US" baseline="0" dirty="0" smtClean="0"/>
              <a:t> (2006)</a:t>
            </a:r>
          </a:p>
          <a:p>
            <a:pPr lvl="0"/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78316-88A4-3B41-8717-211137542EC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Amy Chua, World on Fire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Pachamama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dirty="0" smtClean="0"/>
              <a:t>supreme goddess of </a:t>
            </a:r>
            <a:r>
              <a:rPr lang="en-US" dirty="0" err="1" smtClean="0"/>
              <a:t>Aymara</a:t>
            </a:r>
            <a:r>
              <a:rPr lang="en-US" dirty="0" smtClean="0"/>
              <a:t> and Quechua</a:t>
            </a:r>
          </a:p>
          <a:p>
            <a:pPr lvl="0"/>
            <a:r>
              <a:rPr lang="en-US" dirty="0" smtClean="0"/>
              <a:t>Good living = </a:t>
            </a:r>
            <a:r>
              <a:rPr lang="en-US" dirty="0" err="1" smtClean="0"/>
              <a:t>alli</a:t>
            </a:r>
            <a:r>
              <a:rPr lang="en-US" dirty="0" smtClean="0"/>
              <a:t> </a:t>
            </a:r>
            <a:r>
              <a:rPr lang="en-US" dirty="0" err="1" smtClean="0"/>
              <a:t>kawsay</a:t>
            </a:r>
            <a:r>
              <a:rPr lang="en-US" dirty="0" smtClean="0"/>
              <a:t> in Ecuador, </a:t>
            </a:r>
            <a:r>
              <a:rPr lang="en-US" dirty="0" err="1" smtClean="0"/>
              <a:t>suma</a:t>
            </a:r>
            <a:r>
              <a:rPr lang="en-US" dirty="0" smtClean="0"/>
              <a:t> </a:t>
            </a:r>
            <a:r>
              <a:rPr lang="en-US" dirty="0" err="1" smtClean="0"/>
              <a:t>gamaña</a:t>
            </a:r>
            <a:r>
              <a:rPr lang="en-US" dirty="0" smtClean="0"/>
              <a:t> in Bolivia</a:t>
            </a:r>
          </a:p>
          <a:p>
            <a:pPr lvl="0"/>
            <a:r>
              <a:rPr lang="en-US" dirty="0" smtClean="0"/>
              <a:t>Harmonious living = </a:t>
            </a:r>
            <a:r>
              <a:rPr lang="en-US" dirty="0" err="1" smtClean="0"/>
              <a:t>ñandereko</a:t>
            </a:r>
            <a:r>
              <a:rPr lang="en-US" dirty="0" smtClean="0"/>
              <a:t> in Bolivia</a:t>
            </a:r>
          </a:p>
          <a:p>
            <a:pPr lv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78316-88A4-3B41-8717-211137542EC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Monday, 30 November 2009 Latin American History Makers</a:t>
            </a:r>
          </a:p>
          <a:p>
            <a:pPr lvl="0"/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ever excellent weekly literary supplement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Babelia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El País (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Cadíz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Spain) is devoted this week to Latin America. As part of its special edition it asked 100 Latin American personalities to choose the ten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hispanoamericanos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who have most marked the last 200 years of Latin American history. The participants included a diverse list of politicians, academics, writers, scientists, artists, musicians, etc. from the full range of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hispanoamericano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countries. The top ten figures were:</a:t>
            </a:r>
          </a:p>
          <a:p>
            <a:pPr marL="228600" lvl="0" indent="-228600">
              <a:buAutoNum type="arabicPeriod"/>
            </a:pP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Simón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Bolívar</a:t>
            </a:r>
          </a:p>
          <a:p>
            <a:pPr marL="228600" lvl="0" indent="-228600">
              <a:buAutoNum type="arabicPeriod"/>
            </a:pP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Fidel Castro</a:t>
            </a:r>
          </a:p>
          <a:p>
            <a:pPr marL="228600" lvl="0" indent="-228600">
              <a:buAutoNum type="arabicPeriod"/>
            </a:pP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Guevara</a:t>
            </a:r>
          </a:p>
          <a:p>
            <a:pPr marL="228600" lvl="0" indent="-228600">
              <a:buAutoNum type="arabicPeriod"/>
            </a:pP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José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Martí</a:t>
            </a:r>
            <a:endParaRPr lang="en-US" sz="1200" b="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AutoNum type="arabicPeriod"/>
            </a:pP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José de San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Martín</a:t>
            </a:r>
            <a:endParaRPr lang="en-US" sz="1200" b="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AutoNum type="arabicPeriod"/>
            </a:pP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Benito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Juárez</a:t>
            </a:r>
            <a:endParaRPr lang="en-US" sz="1200" b="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AutoNum type="arabicPeriod"/>
            </a:pP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Jorge Luis Borges</a:t>
            </a:r>
          </a:p>
          <a:p>
            <a:pPr marL="228600" lvl="0" indent="-228600">
              <a:buAutoNum type="arabicPeriod"/>
            </a:pP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Gabriel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García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Márquez</a:t>
            </a:r>
            <a:endParaRPr lang="en-US" sz="1200" b="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AutoNum type="arabicPeriod"/>
            </a:pP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Emiliano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Zapata</a:t>
            </a:r>
          </a:p>
          <a:p>
            <a:pPr marL="228600" lvl="0" indent="-228600">
              <a:buAutoNum type="arabicPeriod"/>
            </a:pP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Andrés Bello</a:t>
            </a:r>
          </a:p>
          <a:p>
            <a:pPr marL="228600" lvl="0" indent="-228600">
              <a:buNone/>
            </a:pPr>
            <a:endParaRPr lang="en-US" sz="1200" b="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None/>
            </a:pP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Missing: Hugo Chavez,</a:t>
            </a:r>
            <a:r>
              <a:rPr lang="en-US" sz="1200" b="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Evo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Morales</a:t>
            </a:r>
          </a:p>
          <a:p>
            <a:pPr marL="228600" lvl="0" indent="-228600">
              <a:buNone/>
            </a:pPr>
            <a:endParaRPr lang="en-US" sz="1200" b="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None/>
            </a:pP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was amazed, but delighted, to see Fidel Castro and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Guevara coming in at numbers 2 and 3. Intellectual life in Latin America is clearly very different to that in Europe or North America.  You can find who voted for who here: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http://www.elpais.com/elpaismedia/ultimahora/media/200911/28/cultura/20091128elpepucul_1_Pes_PDF.pdf</a:t>
            </a:r>
            <a:endParaRPr lang="en-US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78316-88A4-3B41-8717-211137542EC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1E6B2-7031-5F41-B3BF-3DA6DA5A06F1}" type="datetimeFigureOut">
              <a:rPr lang="en-US" smtClean="0"/>
              <a:pPr/>
              <a:t>6/13/17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3157C-23D8-DA47-9BEC-6998B9597D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F247548-A203-47DA-B584-0E026D55C68B}" type="datetimeFigureOut">
              <a:rPr lang="es-ES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4400"/>
              <a:t>13/6/17</a:t>
            </a:fld>
            <a:endParaRPr lang="es-ES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s-ES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0085B6F7-5974-4A87-9B66-398407A5DAD5}" type="slidenum">
              <a:rPr lang="es-ES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4400"/>
              <a:t>‹#›</a:t>
            </a:fld>
            <a:endParaRPr lang="es-ES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51272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Dlogo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863" y="5638800"/>
            <a:ext cx="1809750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0" y="0"/>
            <a:ext cx="9144000" cy="842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AR" sz="3200" b="1" dirty="0" smtClean="0">
                <a:solidFill>
                  <a:schemeClr val="accent4"/>
                </a:solidFill>
                <a:cs typeface="Tahoma"/>
              </a:rPr>
              <a:t>Estado de la Interculturalidad en Latinoamérica</a:t>
            </a:r>
            <a:endParaRPr lang="es-AR" sz="3200" b="1" dirty="0">
              <a:solidFill>
                <a:schemeClr val="accent4"/>
              </a:solidFill>
              <a:cs typeface="Taho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9862" y="1026992"/>
            <a:ext cx="8974137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“</a:t>
            </a:r>
            <a:r>
              <a:rPr lang="es-AR" b="1" dirty="0" smtClean="0"/>
              <a:t>Interculturalidad</a:t>
            </a:r>
            <a:r>
              <a:rPr lang="es-AR" dirty="0" smtClean="0"/>
              <a:t>, el término preferido en Latinoamérica, refiere a una condición histórica, una reestructuración radical de las relaciones históricamente desiguales de riqueza y poder que han existido entre los europeos y sus descendientes e indígenas y otros grupos subordinados durante la última mitad del siglo. El objetivo es la descolonización de las instituciones y la fábrica sociocultural  del país”.</a:t>
            </a:r>
          </a:p>
          <a:p>
            <a:r>
              <a:rPr lang="es-AR" sz="1400" dirty="0" smtClean="0"/>
              <a:t>— A. Medina-López-Portillo and John H. Sinnigen, “Interculturalidad vs. Competencias Interculturales en Latinoamérica,” </a:t>
            </a:r>
          </a:p>
          <a:p>
            <a:r>
              <a:rPr lang="es-AR" sz="1400" dirty="0" smtClean="0"/>
              <a:t>in Deardorff 2009, </a:t>
            </a:r>
            <a:r>
              <a:rPr lang="es-AR" sz="1400" i="1" dirty="0" smtClean="0"/>
              <a:t>Sage Handbook of Intercultural Competence</a:t>
            </a:r>
            <a:endParaRPr lang="es-AR" dirty="0" smtClean="0"/>
          </a:p>
        </p:txBody>
      </p:sp>
      <p:pic>
        <p:nvPicPr>
          <p:cNvPr id="5" name="Picture 4" descr="latin_america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4000" y="3869765"/>
            <a:ext cx="2540000" cy="298823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9861" y="3105834"/>
            <a:ext cx="86838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11 países en Latinoamérica incluyen la naturaleza multicultural y multi-lingüística de sus naciones en sus constituciones. ¿Cuáles son?</a:t>
            </a:r>
          </a:p>
        </p:txBody>
      </p:sp>
      <p:sp>
        <p:nvSpPr>
          <p:cNvPr id="9" name="Rectangle 8"/>
          <p:cNvSpPr/>
          <p:nvPr/>
        </p:nvSpPr>
        <p:spPr>
          <a:xfrm>
            <a:off x="169861" y="3869765"/>
            <a:ext cx="8683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4 otros países en esta región reconocen los derechos de los </a:t>
            </a:r>
          </a:p>
          <a:p>
            <a:r>
              <a:rPr lang="es-AR" dirty="0" smtClean="0"/>
              <a:t>Indígenas. ¿Cuáles son?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9862" y="4516096"/>
            <a:ext cx="8683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515 millones de habitantes en Latinoamérica. 37 millones de</a:t>
            </a:r>
          </a:p>
          <a:p>
            <a:r>
              <a:rPr lang="es-AR" dirty="0" smtClean="0"/>
              <a:t>indígenas (7%). CINCO países son el hogar del 90%  de la población</a:t>
            </a:r>
          </a:p>
          <a:p>
            <a:r>
              <a:rPr lang="es-AR" dirty="0" smtClean="0"/>
              <a:t>indígena. ¿Cuáles 5?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79613" y="5591826"/>
            <a:ext cx="44113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Cuál</a:t>
            </a:r>
            <a:r>
              <a:rPr lang="en-US" dirty="0" smtClean="0"/>
              <a:t> </a:t>
            </a:r>
            <a:r>
              <a:rPr lang="en-US" dirty="0" err="1" smtClean="0"/>
              <a:t>fue</a:t>
            </a:r>
            <a:r>
              <a:rPr lang="en-US" dirty="0" smtClean="0"/>
              <a:t> el primer </a:t>
            </a:r>
            <a:r>
              <a:rPr lang="en-US" dirty="0" err="1" smtClean="0"/>
              <a:t>país</a:t>
            </a:r>
            <a:r>
              <a:rPr lang="en-US" dirty="0" smtClean="0"/>
              <a:t> </a:t>
            </a:r>
            <a:r>
              <a:rPr lang="en-US" dirty="0" err="1" smtClean="0"/>
              <a:t>latinoamericano</a:t>
            </a:r>
            <a:r>
              <a:rPr lang="en-US" dirty="0" smtClean="0"/>
              <a:t> en </a:t>
            </a:r>
            <a:r>
              <a:rPr lang="en-US" dirty="0" err="1" smtClean="0"/>
              <a:t>legaligar</a:t>
            </a:r>
            <a:r>
              <a:rPr lang="en-US" dirty="0" smtClean="0"/>
              <a:t> el </a:t>
            </a:r>
            <a:r>
              <a:rPr lang="en-US" dirty="0" err="1" smtClean="0"/>
              <a:t>matrimonio</a:t>
            </a:r>
            <a:r>
              <a:rPr lang="en-US" smtClean="0"/>
              <a:t> gay?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Dlogo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863" y="5638800"/>
            <a:ext cx="1809750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" y="571500"/>
            <a:ext cx="544093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AR" sz="3200" b="1" dirty="0" smtClean="0">
                <a:solidFill>
                  <a:schemeClr val="accent4"/>
                </a:solidFill>
                <a:cs typeface="Tahoma"/>
              </a:rPr>
              <a:t>Estado de la Interculturalidad </a:t>
            </a:r>
            <a:br>
              <a:rPr lang="es-AR" sz="3200" b="1" dirty="0" smtClean="0">
                <a:solidFill>
                  <a:schemeClr val="accent4"/>
                </a:solidFill>
                <a:cs typeface="Tahoma"/>
              </a:rPr>
            </a:br>
            <a:r>
              <a:rPr lang="es-AR" sz="3200" b="1" dirty="0" smtClean="0">
                <a:solidFill>
                  <a:schemeClr val="accent4"/>
                </a:solidFill>
                <a:cs typeface="Tahoma"/>
              </a:rPr>
              <a:t>en Latinoamérica</a:t>
            </a:r>
            <a:endParaRPr lang="es-AR" sz="3200" b="1" dirty="0">
              <a:solidFill>
                <a:schemeClr val="accent4"/>
              </a:solidFill>
              <a:cs typeface="Taho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6234" y="2134988"/>
            <a:ext cx="798196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Mucho para aprender de la  interculturalidad</a:t>
            </a:r>
          </a:p>
          <a:p>
            <a:r>
              <a:rPr lang="es-AR" dirty="0" smtClean="0"/>
              <a:t>en Latinoamérica: </a:t>
            </a:r>
          </a:p>
          <a:p>
            <a:endParaRPr lang="es-AR" dirty="0" smtClean="0"/>
          </a:p>
          <a:p>
            <a:pPr marL="342900" indent="-342900">
              <a:buAutoNum type="arabicPeriod"/>
            </a:pPr>
            <a:r>
              <a:rPr lang="es-AR" dirty="0" smtClean="0"/>
              <a:t>Contra-hegemónico; foco en el balance del poder</a:t>
            </a:r>
          </a:p>
          <a:p>
            <a:pPr marL="342900" indent="-342900">
              <a:buAutoNum type="arabicPeriod"/>
            </a:pPr>
            <a:r>
              <a:rPr lang="es-AR" dirty="0" smtClean="0"/>
              <a:t>Comienza con las necesidades de las culturas marginales (diversos movimientos indígenas desde México a Bolivia y Ecuador)</a:t>
            </a:r>
          </a:p>
          <a:p>
            <a:pPr marL="342900" indent="-342900">
              <a:buAutoNum type="arabicPeriod"/>
            </a:pPr>
            <a:r>
              <a:rPr lang="es-AR" dirty="0" smtClean="0"/>
              <a:t>Defensa del respeto mutuo y la igualdad económica y política en lugar de la aculturación de los oprimidos</a:t>
            </a:r>
          </a:p>
          <a:p>
            <a:pPr marL="342900" indent="-342900">
              <a:buAutoNum type="arabicPeriod"/>
            </a:pPr>
            <a:r>
              <a:rPr lang="es-AR" dirty="0" smtClean="0"/>
              <a:t>Incorporan conceptos Andino/Amazónicos como el respeto por la Pachamama, el buen vivir y las prácticas comunitarias</a:t>
            </a:r>
          </a:p>
          <a:p>
            <a:pPr marL="342900" indent="-342900">
              <a:buAutoNum type="arabicPeriod"/>
            </a:pPr>
            <a:r>
              <a:rPr lang="es-AR" dirty="0" smtClean="0"/>
              <a:t>Integración multi-lingüística</a:t>
            </a:r>
          </a:p>
          <a:p>
            <a:pPr marL="342900" indent="-342900">
              <a:buAutoNum type="arabicPeriod"/>
            </a:pPr>
            <a:r>
              <a:rPr lang="es-AR" dirty="0" smtClean="0"/>
              <a:t>Décadas de diálogo hacia la especificidad constitucional </a:t>
            </a:r>
          </a:p>
          <a:p>
            <a:pPr marL="342900" indent="-342900"/>
            <a:endParaRPr lang="es-AR" dirty="0" smtClean="0"/>
          </a:p>
        </p:txBody>
      </p:sp>
      <p:pic>
        <p:nvPicPr>
          <p:cNvPr id="7" name="Picture 6" descr="BILINGUAL - Version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0930" y="1"/>
            <a:ext cx="3703069" cy="246742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394755" y="5828307"/>
            <a:ext cx="4551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From A. Medina-</a:t>
            </a:r>
            <a:r>
              <a:rPr lang="en-US" sz="1200" dirty="0" err="1" smtClean="0"/>
              <a:t>López</a:t>
            </a:r>
            <a:r>
              <a:rPr lang="en-US" sz="1200" dirty="0" smtClean="0"/>
              <a:t>-Portillo and John H. </a:t>
            </a:r>
            <a:r>
              <a:rPr lang="en-US" sz="1200" dirty="0" err="1" smtClean="0"/>
              <a:t>Sinnigen</a:t>
            </a:r>
            <a:r>
              <a:rPr lang="en-US" sz="1200" dirty="0" smtClean="0"/>
              <a:t> </a:t>
            </a:r>
            <a:br>
              <a:rPr lang="en-US" sz="1200" dirty="0" smtClean="0"/>
            </a:br>
            <a:r>
              <a:rPr lang="en-US" sz="1200" dirty="0" smtClean="0"/>
              <a:t>“</a:t>
            </a:r>
            <a:r>
              <a:rPr lang="en-US" sz="1200" dirty="0" err="1" smtClean="0"/>
              <a:t>Interculturality</a:t>
            </a:r>
            <a:r>
              <a:rPr lang="en-US" sz="1200" dirty="0" smtClean="0"/>
              <a:t> vs. Intercultural Competencies in Latin America,” </a:t>
            </a:r>
          </a:p>
          <a:p>
            <a:r>
              <a:rPr lang="en-US" sz="1200" dirty="0" smtClean="0"/>
              <a:t>in </a:t>
            </a:r>
            <a:r>
              <a:rPr lang="en-US" sz="1200" dirty="0" err="1" smtClean="0"/>
              <a:t>Deardorff</a:t>
            </a:r>
            <a:r>
              <a:rPr lang="en-US" sz="1200" dirty="0" smtClean="0"/>
              <a:t> 2009, </a:t>
            </a:r>
            <a:r>
              <a:rPr lang="en-US" sz="1200" i="1" dirty="0" smtClean="0"/>
              <a:t>Sage Handbook of Intercultural Competence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Dlogo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863" y="5638800"/>
            <a:ext cx="1809750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685800" y="0"/>
            <a:ext cx="7772400" cy="5954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AR" sz="3200" b="1" dirty="0" smtClean="0">
                <a:solidFill>
                  <a:schemeClr val="accent4"/>
                </a:solidFill>
                <a:cs typeface="Tahoma"/>
              </a:rPr>
              <a:t>Estado de la Interculturalidad en Latinoamérica</a:t>
            </a:r>
            <a:endParaRPr lang="es-AR" sz="3200" b="1" dirty="0">
              <a:solidFill>
                <a:schemeClr val="accent4"/>
              </a:solidFill>
              <a:cs typeface="Taho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4985" y="595410"/>
            <a:ext cx="879901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/>
              <a:t>Estados de Creación de la Identidad en Latinoamérica</a:t>
            </a:r>
          </a:p>
          <a:p>
            <a:pPr marL="342900" indent="-342900">
              <a:buAutoNum type="arabicPeriod"/>
            </a:pPr>
            <a:r>
              <a:rPr lang="es-AR" b="1" dirty="0" smtClean="0"/>
              <a:t>Fundacional/Independencia </a:t>
            </a:r>
            <a:r>
              <a:rPr lang="es-AR" dirty="0" smtClean="0"/>
              <a:t>(1810-1840 intenso): construir, educar y civilizar naciones-estados por las élites y el Estado</a:t>
            </a:r>
          </a:p>
          <a:p>
            <a:pPr marL="342900" indent="-342900">
              <a:buAutoNum type="arabicPeriod"/>
            </a:pPr>
            <a:r>
              <a:rPr lang="es-AR" b="1" dirty="0" smtClean="0"/>
              <a:t>Integrador </a:t>
            </a:r>
            <a:r>
              <a:rPr lang="es-AR" dirty="0" smtClean="0"/>
              <a:t>(1890-1920): integración de nuevos sectores sociales y étnicos, expansión de los servicios del estado, unificación de “nación” a la idea de “mestizaje”</a:t>
            </a:r>
          </a:p>
          <a:p>
            <a:pPr marL="342900" indent="-342900">
              <a:buAutoNum type="arabicPeriod"/>
            </a:pPr>
            <a:r>
              <a:rPr lang="es-AR" b="1" dirty="0" smtClean="0"/>
              <a:t>Revolucionario </a:t>
            </a:r>
            <a:r>
              <a:rPr lang="es-AR" dirty="0" smtClean="0"/>
              <a:t>(1950-1975): transformación de estructuras socioeconómicas para beneficiar a los trabajadores y los más pobres, unificación del concepto de “nación” a la “clase social” y el “anti-imperialismo”</a:t>
            </a:r>
          </a:p>
          <a:p>
            <a:pPr marL="342900" indent="-342900">
              <a:buAutoNum type="arabicPeriod"/>
            </a:pPr>
            <a:r>
              <a:rPr lang="es-AR" b="1" dirty="0" smtClean="0"/>
              <a:t>Globalizado </a:t>
            </a:r>
            <a:r>
              <a:rPr lang="es-AR" dirty="0" smtClean="0"/>
              <a:t>(comenzó 1980s): naciones-estados entran a la etapa de globalización  mientras mantienen su identidad en un contexto de diversidad cultural</a:t>
            </a:r>
          </a:p>
          <a:p>
            <a:pPr marL="342900" indent="-342900">
              <a:buAutoNum type="arabicPeriod"/>
            </a:pPr>
            <a:endParaRPr lang="es-AR" dirty="0" smtClean="0"/>
          </a:p>
          <a:p>
            <a:r>
              <a:rPr lang="es-AR" b="1" dirty="0" smtClean="0"/>
              <a:t>El fortalecimiento de las identidades nacional-étnica-cultural debe ocurrir en simultáneo con el diálogo intercultural dialogue ya que las identidades son creadas en relación a los  “otros”. </a:t>
            </a:r>
            <a:r>
              <a:rPr lang="es-AR" dirty="0" smtClean="0"/>
              <a:t>— F. Tubino, “La praxis de la interculturalidad en los estados nacionales latinoamericanos,” </a:t>
            </a:r>
            <a:r>
              <a:rPr lang="es-AR" i="1" dirty="0" smtClean="0"/>
              <a:t>Cuadernos Internacionales</a:t>
            </a:r>
            <a:r>
              <a:rPr lang="es-AR" dirty="0" smtClean="0"/>
              <a:t>, 3(5), pp. 83-96, 2005.</a:t>
            </a:r>
          </a:p>
        </p:txBody>
      </p:sp>
      <p:pic>
        <p:nvPicPr>
          <p:cNvPr id="7" name="Picture 6" descr="Personajes-Americ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9498" y="4776049"/>
            <a:ext cx="4804502" cy="208195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44985" y="4842727"/>
            <a:ext cx="4551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From A. Medina-</a:t>
            </a:r>
            <a:r>
              <a:rPr lang="en-US" sz="1200" dirty="0" err="1" smtClean="0"/>
              <a:t>López</a:t>
            </a:r>
            <a:r>
              <a:rPr lang="en-US" sz="1200" dirty="0" smtClean="0"/>
              <a:t>-Portillo and John H. </a:t>
            </a:r>
            <a:r>
              <a:rPr lang="en-US" sz="1200" dirty="0" err="1" smtClean="0"/>
              <a:t>Sinnigen</a:t>
            </a:r>
            <a:r>
              <a:rPr lang="en-US" sz="1200" dirty="0" smtClean="0"/>
              <a:t> </a:t>
            </a:r>
            <a:br>
              <a:rPr lang="en-US" sz="1200" dirty="0" smtClean="0"/>
            </a:br>
            <a:r>
              <a:rPr lang="en-US" sz="1200" dirty="0" smtClean="0"/>
              <a:t>“</a:t>
            </a:r>
            <a:r>
              <a:rPr lang="en-US" sz="1200" dirty="0" err="1" smtClean="0"/>
              <a:t>Interculturality</a:t>
            </a:r>
            <a:r>
              <a:rPr lang="en-US" sz="1200" dirty="0" smtClean="0"/>
              <a:t> vs. Intercultural Competencies in Latin America,” </a:t>
            </a:r>
          </a:p>
          <a:p>
            <a:r>
              <a:rPr lang="en-US" sz="1200" dirty="0" smtClean="0"/>
              <a:t>in </a:t>
            </a:r>
            <a:r>
              <a:rPr lang="en-US" sz="1200" dirty="0" err="1" smtClean="0"/>
              <a:t>Deardorff</a:t>
            </a:r>
            <a:r>
              <a:rPr lang="en-US" sz="1200" dirty="0" smtClean="0"/>
              <a:t> 2009, </a:t>
            </a:r>
            <a:r>
              <a:rPr lang="en-US" sz="1200" i="1" dirty="0" smtClean="0"/>
              <a:t>Sage Handbook of Intercultural Competence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4780</TotalTime>
  <Words>761</Words>
  <Application>Microsoft Macintosh PowerPoint</Application>
  <PresentationFormat>On-screen Show (4:3)</PresentationFormat>
  <Paragraphs>73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Tahoma</vt:lpstr>
      <vt:lpstr>Arial</vt:lpstr>
      <vt:lpstr>Office Theme</vt:lpstr>
      <vt:lpstr>1_Tema de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Dianne Saphiere</dc:creator>
  <cp:lastModifiedBy>Dianne Saphiere</cp:lastModifiedBy>
  <cp:revision>374</cp:revision>
  <dcterms:created xsi:type="dcterms:W3CDTF">2013-04-09T21:04:27Z</dcterms:created>
  <dcterms:modified xsi:type="dcterms:W3CDTF">2017-06-13T19:17:27Z</dcterms:modified>
</cp:coreProperties>
</file>